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oleObject" PartName="/ppt/embeddings/oleObject2.bin"/>
  <Override ContentType="application/vnd.openxmlformats-officedocument.oleObject" PartName="/ppt/embeddings/oleObject1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6" roundtripDataSignature="AMtx7mjFs48MatItsnnevx/6ljQUG+/k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6D2FAE8-ED0B-4F7C-B7E2-29EFED282CC5}">
  <a:tblStyle styleId="{F6D2FAE8-ED0B-4F7C-B7E2-29EFED282CC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customschemas.google.com/relationships/presentationmetadata" Target="metadata"/><Relationship Id="rId25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1" name="Google Shape;16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78" name="Google Shape;78;p3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79" name="Google Shape;79;p3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86" name="Google Shape;86;p3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3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98" name="Google Shape;98;p3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таблица" type="tbl">
  <p:cSld name="TAB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диаграмма" type="chart">
  <p:cSld name="CHAR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/>
          <p:nvPr>
            <p:ph idx="2" type="chart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2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45" name="Google Shape;45;p2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57" name="Google Shape;57;p2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2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2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6" name="Google Shape;66;p2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7" name="Google Shape;67;p2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vmlDrawing" Target="../drawings/vmlDrawing1.vml"/><Relationship Id="rId4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6" Type="http://schemas.openxmlformats.org/officeDocument/2006/relationships/oleObject" Target="../embeddings/oleObject1.bin"/><Relationship Id="rId7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vmlDrawing" Target="../drawings/vmlDrawing2.vml"/><Relationship Id="rId4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2.bin"/><Relationship Id="rId7" Type="http://schemas.openxmlformats.org/officeDocument/2006/relationships/image" Target="../media/image1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6.jpg"/><Relationship Id="rId6" Type="http://schemas.openxmlformats.org/officeDocument/2006/relationships/image" Target="../media/image5.jpg"/><Relationship Id="rId7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0.jpg"/><Relationship Id="rId5" Type="http://schemas.openxmlformats.org/officeDocument/2006/relationships/image" Target="../media/image7.jpg"/><Relationship Id="rId6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05" name="Google Shape;10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6987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4400"/>
              <a:buFont typeface="Arial"/>
              <a:buNone/>
            </a:pPr>
            <a:r>
              <a:rPr b="1" i="0" lang="en-US" sz="4400" u="none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Скажи наркотикам нет!!!</a:t>
            </a:r>
            <a:endParaRPr/>
          </a:p>
        </p:txBody>
      </p:sp>
      <p:pic>
        <p:nvPicPr>
          <p:cNvPr descr="black_top_mid" id="107" name="Google Shape;10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480000">
            <a:off x="684212" y="1773237"/>
            <a:ext cx="7993062" cy="42243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87" name="Google Shape;18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0"/>
          <p:cNvSpPr/>
          <p:nvPr/>
        </p:nvSpPr>
        <p:spPr>
          <a:xfrm>
            <a:off x="179387" y="4797425"/>
            <a:ext cx="4424362" cy="1509712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 еще три года назад дети впервые пробовали наркотики или психотропные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вещества в 14—15 лет, сейчас отмечаются случаи приема наркотиков в 11—12 лет.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70 тысяч молодых людей ежегодно умирают от их передозировок. </a:t>
            </a: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4824412" y="4905375"/>
            <a:ext cx="4044950" cy="1509712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Соблазн возможности (В.А.Петровский) оказывается сильнее, чем инстинкт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самосохранения.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Здесь сама возможность становится достаточным основанием действования.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10"/>
          <p:cNvSpPr/>
          <p:nvPr/>
        </p:nvSpPr>
        <p:spPr>
          <a:xfrm>
            <a:off x="323850" y="620712"/>
            <a:ext cx="3192462" cy="2687637"/>
          </a:xfrm>
          <a:prstGeom prst="roundRect">
            <a:avLst>
              <a:gd fmla="val 16667" name="adj"/>
            </a:avLst>
          </a:prstGeom>
          <a:solidFill>
            <a:srgbClr val="CC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Среди пробовавших или потребляющих наркотические средства 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психоактивные вещества доля подростков и молодежи из бедных семей 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живущих на грани нищеты составляет 71 %, а из семей со средним и высоким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достатком – 29 %.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5435600" y="188912"/>
            <a:ext cx="3279775" cy="1981200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Психологические проблемы во взаимоотношениях членов семьи, с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которыми в целом сталкиваются 11,5% подростков и молодежи,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выражаются в скандалах, оскорблениях и физическом насилии со стороны старших.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3059112" y="1916112"/>
            <a:ext cx="3179762" cy="2857500"/>
          </a:xfrm>
          <a:prstGeom prst="roundRect">
            <a:avLst>
              <a:gd fmla="val 16667" name="adj"/>
            </a:avLst>
          </a:prstGeom>
          <a:solidFill>
            <a:srgbClr val="FFCC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 что взамен?". Что можно предложить наркоману взамен доступных ему,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хорошо им освоенных и простых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способов достижения состояния нормального функционирования?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Только более эффективные</a:t>
            </a: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способы достижения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удовлетворенности от и равновесия с жизнью.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97" name="Google Shape;19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11"/>
          <p:cNvSpPr/>
          <p:nvPr/>
        </p:nvSpPr>
        <p:spPr>
          <a:xfrm>
            <a:off x="0" y="4868862"/>
            <a:ext cx="4378325" cy="1038225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Российским подросткам и молодежи присуща тяга к общинным отношениям,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им в целом чужд индивидуализм.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p11"/>
          <p:cNvSpPr/>
          <p:nvPr/>
        </p:nvSpPr>
        <p:spPr>
          <a:xfrm>
            <a:off x="4500562" y="4581525"/>
            <a:ext cx="4135437" cy="1677987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Управление общественных связей Государственного комитета Российской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Федерации по контролю за оборотом наркотических средств и психотропных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веществ</a:t>
            </a:r>
            <a:b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200" name="Google Shape;200;p11"/>
          <p:cNvSpPr/>
          <p:nvPr/>
        </p:nvSpPr>
        <p:spPr>
          <a:xfrm>
            <a:off x="179387" y="765175"/>
            <a:ext cx="2701925" cy="3684587"/>
          </a:xfrm>
          <a:prstGeom prst="roundRect">
            <a:avLst>
              <a:gd fmla="val 16667" name="adj"/>
            </a:avLst>
          </a:prstGeom>
          <a:solidFill>
            <a:srgbClr val="FFCC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Формирование здорового образа жизни большинством населения пока еще не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воспринимается как социально и лично значимая задача.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Вывод: необходима разработка комплексной и адекватной современным</a:t>
            </a:r>
            <a:r>
              <a:rPr b="1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реалиям методологии пропаганды ЗОЖ и позитивных социальных стандартов.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11"/>
          <p:cNvSpPr/>
          <p:nvPr/>
        </p:nvSpPr>
        <p:spPr>
          <a:xfrm>
            <a:off x="2771775" y="2924175"/>
            <a:ext cx="3448050" cy="1273175"/>
          </a:xfrm>
          <a:prstGeom prst="roundRect">
            <a:avLst>
              <a:gd fmla="val 16667" name="adj"/>
            </a:avLst>
          </a:prstGeom>
          <a:solidFill>
            <a:srgbClr val="CC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Наибольшими возможностями, с точки зрения организации первичной профилактики наркомании, располагает система образования.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11"/>
          <p:cNvSpPr/>
          <p:nvPr/>
        </p:nvSpPr>
        <p:spPr>
          <a:xfrm>
            <a:off x="4716462" y="404812"/>
            <a:ext cx="3302000" cy="2216150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России воспитательная роль социальных групп и институтов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(семьи, школы, друзей, коллег по учебе и работе) традиционно весьма высока,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 служит благоприятной предпосылкой для работы с молодежью.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8763000" y="6477000"/>
            <a:ext cx="381000" cy="366712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1"/>
          <p:cNvSpPr txBox="1"/>
          <p:nvPr/>
        </p:nvSpPr>
        <p:spPr>
          <a:xfrm>
            <a:off x="179387" y="188912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11" name="Google Shape;2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2"/>
          <p:cNvSpPr txBox="1"/>
          <p:nvPr/>
        </p:nvSpPr>
        <p:spPr>
          <a:xfrm>
            <a:off x="1736725" y="266700"/>
            <a:ext cx="5783262" cy="1190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 ПАМЯТКА</a:t>
            </a:r>
            <a:endParaRPr b="1" i="0" sz="2400" u="none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Это написано для вас, папы и мамы, дедушки и бабушки! </a:t>
            </a:r>
            <a:endParaRPr b="1" i="0" sz="1600" u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b="1" i="0" lang="en-US" sz="1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Для всех, кто находится рядом с детьми!</a:t>
            </a:r>
            <a:r>
              <a:rPr b="1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1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6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2"/>
          <p:cNvSpPr txBox="1"/>
          <p:nvPr/>
        </p:nvSpPr>
        <p:spPr>
          <a:xfrm>
            <a:off x="1162050" y="1352550"/>
            <a:ext cx="7216775" cy="1190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Чтобы вы успели сделать все возможное для того, </a:t>
            </a:r>
            <a:endParaRPr b="1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чтобы не страдали и не гибли ваши дети. </a:t>
            </a:r>
            <a:endParaRPr b="1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Чтобы вы не испытали того горя, что достается матери наркомана</a:t>
            </a:r>
            <a:endParaRPr b="1" i="0" sz="18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и другим матерям, уже потерявших своих детей...</a:t>
            </a:r>
            <a:endParaRPr/>
          </a:p>
        </p:txBody>
      </p:sp>
      <p:sp>
        <p:nvSpPr>
          <p:cNvPr id="214" name="Google Shape;214;p12"/>
          <p:cNvSpPr txBox="1"/>
          <p:nvPr/>
        </p:nvSpPr>
        <p:spPr>
          <a:xfrm>
            <a:off x="1403350" y="2852737"/>
            <a:ext cx="6769100" cy="2838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означает наркомания: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По-гречески «narke»-означает "оцепенение, онемение", "mania" - "страсть".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широком смысле наркомания - это болезненное влечение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или пристрастие к наркотическим веществам,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употребляемым различными способами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(глотание, вдыхание, курение, внутривенные инъекции)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целью добиться одурманивающего состояния.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Вследствие этого, как результат происходят физические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психические изменения в организме. 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219" name="Google Shape;21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40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2007_05_21_04" id="220" name="Google Shape;22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55875" y="2781300"/>
            <a:ext cx="4086225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3"/>
          <p:cNvSpPr txBox="1"/>
          <p:nvPr/>
        </p:nvSpPr>
        <p:spPr>
          <a:xfrm>
            <a:off x="1017587" y="404812"/>
            <a:ext cx="7756525" cy="20145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начале своего "наркотического пути" </a:t>
            </a:r>
            <a:endParaRPr/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каждый думает, что он-то никогда не станет рабом наркотиков, </a:t>
            </a:r>
            <a:endParaRPr/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 не допустит этого.</a:t>
            </a:r>
            <a:endParaRPr b="0" i="0" sz="1800" u="none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 думали все: те, кого сейчас уже нет в живых, </a:t>
            </a:r>
            <a:endParaRPr/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те, кто сейчас мучается в ломках </a:t>
            </a:r>
            <a:endParaRPr/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готов пойти на все ради очередной дозы.</a:t>
            </a:r>
            <a:endParaRPr/>
          </a:p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Так думали и те, кто сегодня только первый раз попробовал наркотик...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28" name="Google Shape;22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14"/>
          <p:cNvSpPr txBox="1"/>
          <p:nvPr/>
        </p:nvSpPr>
        <p:spPr>
          <a:xfrm>
            <a:off x="-1331912" y="1484312"/>
            <a:ext cx="10475912" cy="4486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1.Чтобы уйти от решения какой-то проблемы или, 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то же самое, уйти от реальности жизни;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2.Из любопытства (как правило, это маленькие дети – 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к наркотикам сейчас привлекают и семилетних);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3.Чтобы не отставать от других, быть «как все», потому 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что не смог отказать;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4.Желая казаться взрослее, из-за бравады 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(особенно когда наркотик предлагает кто-то из тех, 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кем подросток находится в близких отношениях);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5.Желая получить новые, необычные ощущения (галлюцинации);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6.Чтобы просто поднять настроение;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7.Желая вести себя раскованнее 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(например, с девушкой или просто танцуя на дискотеке);</a:t>
            </a:r>
            <a:endParaRPr/>
          </a:p>
          <a:p>
            <a:pPr indent="-342900" lvl="4" marL="2171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8.Путем насильственного вовлечения (шантаж и др.)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30" name="Google Shape;230;p14"/>
          <p:cNvSpPr txBox="1"/>
          <p:nvPr/>
        </p:nvSpPr>
        <p:spPr>
          <a:xfrm>
            <a:off x="1331912" y="333375"/>
            <a:ext cx="6840537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Дети начинают принимать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наркотики по разным причинам:</a:t>
            </a: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37" name="Google Shape;23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 txBox="1"/>
          <p:nvPr/>
        </p:nvSpPr>
        <p:spPr>
          <a:xfrm>
            <a:off x="179387" y="393700"/>
            <a:ext cx="8785225" cy="5859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1270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Если Вы обнаружили у Вашего ребенка хотя бы 5 из ниже перечисленных  признаков, то можете всерьез опасаться самого серьезного: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1.Резкие и частые изменения настроения вне зависимости от ситуации.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2.Заторможенность (до сонливого состояния) или излишняя бодрость,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двигательная активность говорливость.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3.Нарушение ритма сна и бодрствования (позднее засыпание – 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позднее пробуждение).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4.Всевозрастающая скрытность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(перестает интересоваться внутрисемейными проблемами).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5.Заметное падение интереса к учебе и прежним увлечениям.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6.Стремление к уединению.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7.Нарастающая потребность в деньгах, обоснованная явно надуманными причинами,- возможно исчезновение денег или вещей из дома.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8.Появление новых, подозрительных друзей, общение с которыми происходит в основном наедине или непонятными,"закодированными" фразами.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9.Изменение размера зрачков (от суженных в точку до расширенных с исчезновением" радужки), которое не зависит от освещенности.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10.Нарушение координации, когда движения становятся 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неуклюжими и порывистыми.</a:t>
            </a:r>
            <a:endParaRPr/>
          </a:p>
          <a:p>
            <a:pPr indent="1270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11.Повышенная агрессивность.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5"/>
          <p:cNvSpPr txBox="1"/>
          <p:nvPr/>
        </p:nvSpPr>
        <p:spPr>
          <a:xfrm>
            <a:off x="663575" y="1360487"/>
            <a:ext cx="7940675" cy="366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45" name="Google Shape;24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6"/>
          <p:cNvSpPr txBox="1"/>
          <p:nvPr/>
        </p:nvSpPr>
        <p:spPr>
          <a:xfrm>
            <a:off x="1692275" y="404812"/>
            <a:ext cx="6048375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Возрастной критерий лиц, употребляющих наркотики</a:t>
            </a:r>
            <a:endParaRPr/>
          </a:p>
        </p:txBody>
      </p:sp>
      <p:graphicFrame>
        <p:nvGraphicFramePr>
          <p:cNvPr id="247" name="Google Shape;247;p16"/>
          <p:cNvGraphicFramePr/>
          <p:nvPr/>
        </p:nvGraphicFramePr>
        <p:xfrm>
          <a:off x="457200" y="1600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{F6D2FAE8-ED0B-4F7C-B7E2-29EFED282CC5}</a:tableStyleId>
              </a:tblPr>
              <a:tblGrid>
                <a:gridCol w="2743200"/>
                <a:gridCol w="2743200"/>
                <a:gridCol w="2743200"/>
              </a:tblGrid>
              <a:tr h="1030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ВОЗРАСТ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56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ЧЕЛОВЕК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В ТОМ ЧИСЛЕ</a:t>
                      </a:r>
                      <a:b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ЖЕНЩИН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До 14 лет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 cap="none" strike="noStrik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От 18 до 19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18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40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От 20 до 39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4019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523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От 40 до 59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409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49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56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Свыше 60 лет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3300"/>
                        </a:buClr>
                        <a:buSzPts val="2800"/>
                        <a:buFont typeface="Arial"/>
                        <a:buNone/>
                      </a:pPr>
                      <a:r>
                        <a:rPr b="0" i="0" lang="en-US" sz="2800" u="none">
                          <a:solidFill>
                            <a:srgbClr val="FF33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53" name="Google Shape;25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7"/>
          <p:cNvSpPr txBox="1"/>
          <p:nvPr/>
        </p:nvSpPr>
        <p:spPr>
          <a:xfrm>
            <a:off x="2627312" y="692150"/>
            <a:ext cx="4105275" cy="82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СОЦИАЛЬНОЕ ПОЛОЖЕНИЕ</a:t>
            </a:r>
            <a:endParaRPr/>
          </a:p>
        </p:txBody>
      </p:sp>
      <p:graphicFrame>
        <p:nvGraphicFramePr>
          <p:cNvPr id="255" name="Google Shape;255;p17"/>
          <p:cNvGraphicFramePr/>
          <p:nvPr/>
        </p:nvGraphicFramePr>
        <p:xfrm>
          <a:off x="985837" y="1830387"/>
          <a:ext cx="7500937" cy="4557712"/>
        </p:xfrm>
        <a:graphic>
          <a:graphicData uri="http://schemas.openxmlformats.org/presentationml/2006/ole">
            <mc:AlternateContent>
              <mc:Choice Requires="v">
                <p:oleObj r:id="rId5" imgH="4557712" imgW="7500937" progId="MSGraph.Chart.8" spid="_x0000_s1">
                  <p:embed/>
                </p:oleObj>
              </mc:Choice>
              <mc:Fallback>
                <p:oleObj r:id="rId6" imgH="4557712" imgW="7500937" progId="MSGraph.Chart.8">
                  <p:embed/>
                  <p:pic>
                    <p:nvPicPr>
                      <p:cNvPr id="255" name="Google Shape;255;p17"/>
                      <p:cNvPicPr preferRelativeResize="0"/>
                      <p:nvPr>
                        <p:ph idx="4294967295" type="body"/>
                      </p:nvPr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985837" y="1830387"/>
                        <a:ext cx="7500937" cy="455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261" name="Google Shape;26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8"/>
          <p:cNvSpPr txBox="1"/>
          <p:nvPr/>
        </p:nvSpPr>
        <p:spPr>
          <a:xfrm>
            <a:off x="0" y="908050"/>
            <a:ext cx="8642350" cy="36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Взрослым надо осознать действие и принять как аксиому: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НАРКОМАНИЯ = ЗАВИСИМОСТЬ + ПРЕСТУПЛЕНИЯ (тюрьма)+СТРАДАНИЯ= СМЕРТЬ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ничего другого не будет. 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Мы не должны допустить, чтобы погибали наши дети!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Arial"/>
              <a:buNone/>
            </a:pPr>
            <a:r>
              <a:rPr b="1" i="0" lang="en-US" sz="2400" u="non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ДАВАЙТЕ ОБЪЕДИНИМСЯИ ВМЕСТЕ ЗАЩИТИМ НАШИХ ДЕТЕЙ ОТ НАРКОТИКОВ.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>
              <a:solidFill>
                <a:srgbClr val="FF33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Кроме нас с вами этого сейчас не сделает никто.  </a:t>
            </a:r>
            <a:endParaRPr/>
          </a:p>
        </p:txBody>
      </p:sp>
      <p:graphicFrame>
        <p:nvGraphicFramePr>
          <p:cNvPr id="263" name="Google Shape;263;p18"/>
          <p:cNvGraphicFramePr/>
          <p:nvPr/>
        </p:nvGraphicFramePr>
        <p:xfrm>
          <a:off x="8285162" y="1557337"/>
          <a:ext cx="858837" cy="4535487"/>
        </p:xfrm>
        <a:graphic>
          <a:graphicData uri="http://schemas.openxmlformats.org/presentationml/2006/ole">
            <mc:AlternateContent>
              <mc:Choice Requires="v">
                <p:oleObj r:id="rId5" imgH="4535487" imgW="858837" progId="MS_ClipArt_Gallery.2" spid="_x0000_s1">
                  <p:embed/>
                </p:oleObj>
              </mc:Choice>
              <mc:Fallback>
                <p:oleObj r:id="rId6" imgH="4535487" imgW="858837" progId="MS_ClipArt_Gallery.2">
                  <p:embed/>
                  <p:pic>
                    <p:nvPicPr>
                      <p:cNvPr id="263" name="Google Shape;263;p18"/>
                      <p:cNvPicPr preferRelativeResize="0"/>
                      <p:nvPr>
                        <p:ph idx="1" type="body"/>
                      </p:nvPr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8285162" y="1557337"/>
                        <a:ext cx="858837" cy="4535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9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387" y="266700"/>
            <a:ext cx="8785225" cy="6402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114" name="Google Shape;11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"/>
          <p:cNvSpPr txBox="1"/>
          <p:nvPr/>
        </p:nvSpPr>
        <p:spPr>
          <a:xfrm>
            <a:off x="468312" y="919162"/>
            <a:ext cx="8424862" cy="4664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Наркоманы: призрачное «счастье»</a:t>
            </a:r>
            <a:b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Наркоман - человек ущербный.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Основное время он проводит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постоянном страхе ожидания предстоящей ломки.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в постоянном поиске новой дозы,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которая все время увеличивается.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только мгновения - в кайфе.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Наркоману рядом с собой надо иметь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таких же ущербных, как он сам.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Брат, сестра, жена, друг.. ему все равно,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кого присадить на иглу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 лишить нормальной человеческой жизни.</a:t>
            </a:r>
            <a:b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Посмотрите на фотографии этих людей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начале употребления наркотиков и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какими они стали через какое-то время</a:t>
            </a:r>
            <a:r>
              <a:rPr b="0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6300787" y="4005262"/>
            <a:ext cx="2700337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21" name="Google Shape;1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_resizeBlogImage7" id="122" name="Google Shape;12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260350"/>
            <a:ext cx="8208962" cy="5522912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"/>
          <p:cNvSpPr txBox="1"/>
          <p:nvPr/>
        </p:nvSpPr>
        <p:spPr>
          <a:xfrm>
            <a:off x="2916237" y="6092825"/>
            <a:ext cx="36004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7 месяцев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28" name="Google Shape;12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sofmeth004_176x132" id="129" name="Google Shape;12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112" y="188912"/>
            <a:ext cx="7561262" cy="56705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 txBox="1"/>
          <p:nvPr/>
        </p:nvSpPr>
        <p:spPr>
          <a:xfrm>
            <a:off x="3348037" y="6092825"/>
            <a:ext cx="3095625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1 год 5 месяцев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137" name="Google Shape;13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5"/>
          <p:cNvSpPr txBox="1"/>
          <p:nvPr/>
        </p:nvSpPr>
        <p:spPr>
          <a:xfrm>
            <a:off x="188912" y="981075"/>
            <a:ext cx="8834437" cy="2771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Исход из наркоманского "рая"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вполне предсказуем –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 либо безумие,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rgbClr val="FF3300"/>
                </a:solidFill>
                <a:latin typeface="Arial"/>
                <a:ea typeface="Arial"/>
                <a:cs typeface="Arial"/>
                <a:sym typeface="Arial"/>
              </a:rPr>
              <a:t>либо гниение заживо..</a:t>
            </a: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43" name="Google Shape;143;p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6987"/>
            <a:ext cx="9144000" cy="6911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rk2" id="144" name="Google Shape;1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260350"/>
            <a:ext cx="8280400" cy="6337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n_9" id="145" name="Google Shape;14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780000">
            <a:off x="4611687" y="488950"/>
            <a:ext cx="3822700" cy="5876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rk11" id="146" name="Google Shape;14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960000">
            <a:off x="684212" y="476250"/>
            <a:ext cx="3887787" cy="5832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005" id="147" name="Google Shape;14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76600" y="1052512"/>
            <a:ext cx="3294062" cy="540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B02218_" id="154" name="Google Shape;15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7"/>
          <p:cNvSpPr txBox="1"/>
          <p:nvPr/>
        </p:nvSpPr>
        <p:spPr>
          <a:xfrm>
            <a:off x="827087" y="188912"/>
            <a:ext cx="7280275" cy="70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Всегда за недолгий и сомнительный «кайф» родителей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расплачиваются дети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56" name="Google Shape;15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00000">
            <a:off x="377825" y="981075"/>
            <a:ext cx="2657475" cy="3024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960000">
            <a:off x="5724525" y="1125537"/>
            <a:ext cx="2927350" cy="280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59112" y="3357562"/>
            <a:ext cx="3057525" cy="316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64" name="Google Shape;16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62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8"/>
          <p:cNvSpPr/>
          <p:nvPr/>
        </p:nvSpPr>
        <p:spPr>
          <a:xfrm>
            <a:off x="323850" y="4076700"/>
            <a:ext cx="4492625" cy="2216150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Крайне высоки темпы роста ВИЧ-инфицированных и опасно больных среди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наркоманов.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Начиная с 1996 г., число таких случаев ежегодно удваивается, и уже достигло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 тысяч человек.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то же время наркоторговцы зарабатывают около 8—10 миллиардов долларов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год. </a:t>
            </a:r>
            <a:endParaRPr/>
          </a:p>
        </p:txBody>
      </p:sp>
      <p:sp>
        <p:nvSpPr>
          <p:cNvPr id="166" name="Google Shape;166;p8"/>
          <p:cNvSpPr/>
          <p:nvPr/>
        </p:nvSpPr>
        <p:spPr>
          <a:xfrm>
            <a:off x="4643437" y="3789362"/>
            <a:ext cx="4110037" cy="1914525"/>
          </a:xfrm>
          <a:prstGeom prst="roundRect">
            <a:avLst>
              <a:gd fmla="val 16667" name="adj"/>
            </a:avLst>
          </a:prstGeom>
          <a:solidFill>
            <a:srgbClr val="FF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 проблемами девиантного характера,</a:t>
            </a:r>
            <a:endParaRPr b="1" i="0" sz="1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вызывающими</a:t>
            </a: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напряжение во взаимоотношениях в семье, сталкиваются 15,5 % подростков и молодежи: это алкоголизм родителей, других родных, потребление ими наркотических средств, судимость.</a:t>
            </a:r>
            <a:endParaRPr/>
          </a:p>
        </p:txBody>
      </p:sp>
      <p:sp>
        <p:nvSpPr>
          <p:cNvPr id="167" name="Google Shape;167;p8"/>
          <p:cNvSpPr/>
          <p:nvPr/>
        </p:nvSpPr>
        <p:spPr>
          <a:xfrm>
            <a:off x="39687" y="795337"/>
            <a:ext cx="3203575" cy="3367087"/>
          </a:xfrm>
          <a:prstGeom prst="roundRect">
            <a:avLst>
              <a:gd fmla="val 16667" name="adj"/>
            </a:avLst>
          </a:prstGeom>
          <a:solidFill>
            <a:srgbClr val="FFCC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Хотя в случае жизненных затруднений помощи от родителей ждут 65 % подростков и молодежи, многие надеются на других родных и на друзей. Только на себя надеются всего 6 %.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Отсутствие уверенности в личных возможностях, чрезмерная зависимость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 окружающих создают условия для некритического восприятия подростками и молодежью межличностной среды. </a:t>
            </a:r>
            <a:endParaRPr/>
          </a:p>
        </p:txBody>
      </p:sp>
      <p:sp>
        <p:nvSpPr>
          <p:cNvPr id="168" name="Google Shape;168;p8"/>
          <p:cNvSpPr/>
          <p:nvPr/>
        </p:nvSpPr>
        <p:spPr>
          <a:xfrm>
            <a:off x="2987675" y="1557337"/>
            <a:ext cx="2732087" cy="2216150"/>
          </a:xfrm>
          <a:prstGeom prst="roundRect">
            <a:avLst>
              <a:gd fmla="val 16667" name="adj"/>
            </a:avLst>
          </a:prstGeom>
          <a:solidFill>
            <a:srgbClr val="CC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Количество потребителей наркотиков возросло в 3,5 раза и превышает сейчас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миллиона человек, из них только около 500 тысяч стоят на учете 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специализированных наркологических учреждениях. </a:t>
            </a:r>
            <a:endParaRPr/>
          </a:p>
        </p:txBody>
      </p:sp>
      <p:sp>
        <p:nvSpPr>
          <p:cNvPr id="169" name="Google Shape;169;p8"/>
          <p:cNvSpPr/>
          <p:nvPr/>
        </p:nvSpPr>
        <p:spPr>
          <a:xfrm>
            <a:off x="5580062" y="188912"/>
            <a:ext cx="3182937" cy="2924175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Сегодня наркорынок России активно расширяется за счет «жестких» наркотиков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зарубежного происхождения: при снижении удельного веса марихуаны и соломки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мака на 5 процентов, завоз гашиша и опия возрос в 2,5 раза, кокаина — в 10 раз,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стимуляторов амфетаминового ряда — в 20 раз, а героина — в 23 раза</a:t>
            </a:r>
            <a:endParaRPr/>
          </a:p>
        </p:txBody>
      </p:sp>
      <p:sp>
        <p:nvSpPr>
          <p:cNvPr id="170" name="Google Shape;170;p8"/>
          <p:cNvSpPr txBox="1"/>
          <p:nvPr/>
        </p:nvSpPr>
        <p:spPr>
          <a:xfrm>
            <a:off x="323850" y="0"/>
            <a:ext cx="6096000" cy="1187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1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1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2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8"/>
          <p:cNvSpPr txBox="1"/>
          <p:nvPr/>
        </p:nvSpPr>
        <p:spPr>
          <a:xfrm>
            <a:off x="8763000" y="6477000"/>
            <a:ext cx="381000" cy="366712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B02218_" id="176" name="Google Shape;17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4053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9"/>
          <p:cNvSpPr/>
          <p:nvPr/>
        </p:nvSpPr>
        <p:spPr>
          <a:xfrm>
            <a:off x="179387" y="4724400"/>
            <a:ext cx="4446587" cy="1744662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Острота наркотической ситуации свидетельствует, прежде всего, о слабости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профилактической работы.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Нет продуманной инфраструктуры профилактических учреждений, программы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их деятельности, координирующего центра, механизма финансирования. </a:t>
            </a:r>
            <a:endParaRPr/>
          </a:p>
        </p:txBody>
      </p:sp>
      <p:sp>
        <p:nvSpPr>
          <p:cNvPr id="178" name="Google Shape;178;p9"/>
          <p:cNvSpPr/>
          <p:nvPr/>
        </p:nvSpPr>
        <p:spPr>
          <a:xfrm>
            <a:off x="4211637" y="4724400"/>
            <a:ext cx="4038600" cy="1443037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Соблазн возможности (В.А.Петровский) оказывается сильнее, чем инстинкт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самосохранения.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Здесь сама возможность становится достаточным основанием действования.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79" name="Google Shape;179;p9"/>
          <p:cNvSpPr/>
          <p:nvPr/>
        </p:nvSpPr>
        <p:spPr>
          <a:xfrm>
            <a:off x="-11112" y="754062"/>
            <a:ext cx="3186112" cy="2924175"/>
          </a:xfrm>
          <a:prstGeom prst="roundRect">
            <a:avLst>
              <a:gd fmla="val 16667" name="adj"/>
            </a:avLst>
          </a:prstGeom>
          <a:solidFill>
            <a:srgbClr val="FFCC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стремлении найти средства на очередную дозу, люди идут на преступления имущественного характера и на более тяжкие, такие как убийства: за 5 месяцев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2003 года зарегистрировано 105,5 тысяч преступлений, связанных с наркотиками,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 них более 40 тысяч — тяжкие и особо тяжкие.</a:t>
            </a:r>
            <a:b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9"/>
          <p:cNvSpPr/>
          <p:nvPr/>
        </p:nvSpPr>
        <p:spPr>
          <a:xfrm>
            <a:off x="2916237" y="1268412"/>
            <a:ext cx="3095625" cy="3509962"/>
          </a:xfrm>
          <a:prstGeom prst="roundRect">
            <a:avLst>
              <a:gd fmla="val 16667" name="adj"/>
            </a:avLst>
          </a:prstGeom>
          <a:solidFill>
            <a:srgbClr val="CCFFCC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Отсутствуют официально утверждённые и рекомендуемые, а тем более–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дифференцируемые по демографическим признакам программы профилактики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злоупотребления наркотиками. Даже самая банальная литература о наркотиках,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столь необходимая как для специалистов по социальной работе, так и для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самих наркозависимых, остродефицитна.</a:t>
            </a:r>
            <a:r>
              <a:rPr b="0" i="0" lang="en-US" sz="2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181" name="Google Shape;181;p9"/>
          <p:cNvSpPr/>
          <p:nvPr/>
        </p:nvSpPr>
        <p:spPr>
          <a:xfrm>
            <a:off x="5943600" y="0"/>
            <a:ext cx="3200400" cy="3792537"/>
          </a:xfrm>
          <a:prstGeom prst="roundRect">
            <a:avLst>
              <a:gd fmla="val 16667" name="adj"/>
            </a:avLst>
          </a:prstGeom>
          <a:solidFill>
            <a:srgbClr val="CCEC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dir="189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Падение жизненного уровня большой части населения, ухудшение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криминогенной ситуации – основные причины кризисных явлений во многих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российских семьях, утративших свой социализирующий потенциал,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воспитательную роль, не способных воспрепятствовать приобщению детей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1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 потреблению психоактивных веществ и «выталкивающих» их на улицу.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9"/>
          <p:cNvSpPr txBox="1"/>
          <p:nvPr/>
        </p:nvSpPr>
        <p:spPr>
          <a:xfrm>
            <a:off x="8763000" y="6477000"/>
            <a:ext cx="381000" cy="366712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2007-11-16T06:40:13Z</dcterms:created>
  <dc:creator>учитель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