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0"/>
  </p:notesMasterIdLst>
  <p:sldIdLst>
    <p:sldId id="257" r:id="rId3"/>
    <p:sldId id="289" r:id="rId4"/>
    <p:sldId id="263" r:id="rId5"/>
    <p:sldId id="259" r:id="rId6"/>
    <p:sldId id="258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5" r:id="rId20"/>
    <p:sldId id="274" r:id="rId21"/>
    <p:sldId id="278" r:id="rId22"/>
    <p:sldId id="279" r:id="rId23"/>
    <p:sldId id="280" r:id="rId24"/>
    <p:sldId id="281" r:id="rId25"/>
    <p:sldId id="282" r:id="rId26"/>
    <p:sldId id="283" r:id="rId27"/>
    <p:sldId id="276" r:id="rId28"/>
    <p:sldId id="284" r:id="rId29"/>
    <p:sldId id="297" r:id="rId30"/>
    <p:sldId id="298" r:id="rId31"/>
    <p:sldId id="286" r:id="rId32"/>
    <p:sldId id="299" r:id="rId33"/>
    <p:sldId id="287" r:id="rId34"/>
    <p:sldId id="301" r:id="rId35"/>
    <p:sldId id="300" r:id="rId36"/>
    <p:sldId id="294" r:id="rId37"/>
    <p:sldId id="302" r:id="rId38"/>
    <p:sldId id="303" r:id="rId39"/>
    <p:sldId id="295" r:id="rId40"/>
    <p:sldId id="304" r:id="rId41"/>
    <p:sldId id="305" r:id="rId42"/>
    <p:sldId id="288" r:id="rId43"/>
    <p:sldId id="291" r:id="rId44"/>
    <p:sldId id="292" r:id="rId45"/>
    <p:sldId id="307" r:id="rId46"/>
    <p:sldId id="306" r:id="rId47"/>
    <p:sldId id="293" r:id="rId48"/>
    <p:sldId id="285" r:id="rId49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A3"/>
    <a:srgbClr val="9BD7FF"/>
    <a:srgbClr val="003399"/>
    <a:srgbClr val="006C31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2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867E3-84BD-468A-85D4-C7E69DBEA681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689516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DE1AA-F16C-4127-A69E-5EB7AFA1C8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66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5638A7-9941-40CA-A92A-5F903ADCC776}" type="slidenum">
              <a:rPr lang="ru-RU" altLang="ru-RU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ru-RU" alt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0291" name="Rectangle 7"/>
          <p:cNvSpPr txBox="1">
            <a:spLocks noGrp="1" noChangeArrowheads="1"/>
          </p:cNvSpPr>
          <p:nvPr/>
        </p:nvSpPr>
        <p:spPr bwMode="auto">
          <a:xfrm>
            <a:off x="3818223" y="9376899"/>
            <a:ext cx="2922316" cy="49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499F1987-216F-4996-9485-7F1CAE9FE25B}" type="slidenum">
              <a:rPr lang="ru-RU" altLang="ru-RU">
                <a:solidFill>
                  <a:prstClr val="black"/>
                </a:solidFill>
                <a:latin typeface="Arial" charset="0"/>
                <a:cs typeface="Arial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0292" name="Rectangle 7"/>
          <p:cNvSpPr txBox="1">
            <a:spLocks noGrp="1" noChangeArrowheads="1"/>
          </p:cNvSpPr>
          <p:nvPr/>
        </p:nvSpPr>
        <p:spPr bwMode="auto">
          <a:xfrm>
            <a:off x="3818223" y="9376899"/>
            <a:ext cx="2922316" cy="49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355BC9-24D7-4DF9-8E69-0ACCA4C84E2F}" type="slidenum">
              <a:rPr lang="ru-RU" altLang="ru-RU">
                <a:solidFill>
                  <a:prstClr val="black"/>
                </a:solidFill>
                <a:latin typeface="Arial" charset="0"/>
                <a:cs typeface="Arial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02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2038283-88D3-48A9-AD4A-54BE17F1B777}" type="slidenum">
              <a:rPr lang="ru-RU" altLang="ru-RU">
                <a:solidFill>
                  <a:prstClr val="black"/>
                </a:solidFill>
                <a:latin typeface="Arial" charset="0"/>
              </a:rPr>
              <a:pPr/>
              <a:t>47</a:t>
            </a:fld>
            <a:endParaRPr lang="ru-RU" alt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1315" name="Rectangle 7"/>
          <p:cNvSpPr txBox="1">
            <a:spLocks noGrp="1" noChangeArrowheads="1"/>
          </p:cNvSpPr>
          <p:nvPr/>
        </p:nvSpPr>
        <p:spPr bwMode="auto">
          <a:xfrm>
            <a:off x="3818223" y="9376899"/>
            <a:ext cx="2922316" cy="49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1C5ACFA8-3747-44FA-9C73-F0CD0171E119}" type="slidenum"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ru-RU" alt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1316" name="Rectangle 7"/>
          <p:cNvSpPr txBox="1">
            <a:spLocks noGrp="1" noChangeArrowheads="1"/>
          </p:cNvSpPr>
          <p:nvPr/>
        </p:nvSpPr>
        <p:spPr bwMode="auto">
          <a:xfrm>
            <a:off x="3818223" y="9376899"/>
            <a:ext cx="2922316" cy="49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2D542183-5C19-46D6-8006-DE9647913D32}" type="slidenum"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ru-RU" alt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413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E10DB-EBB8-49EC-ACAD-96F0C070967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99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B3310-3D0D-4717-A2C4-D9D53136AF2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2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1814B-27F6-4D61-9FC4-D96558F852E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66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6132E-1D58-4C48-92D8-1858888D0FF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904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840E3-DEFC-44E3-92E5-8218A892CC5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83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84A99-259A-4444-A99E-6CF4DB6CD34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63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85CB8-6FF9-491E-9412-B3DFABB384F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205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A60D6-8363-4FC7-916F-7AD1228411A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482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CCC85-29C7-4A80-8680-4494E6DDED4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44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900FA-3218-4C5D-A117-7C8207CAADF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86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150A3-477F-4ED6-95D6-2EB476907D9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0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C42B5-CE30-4384-BCC8-9EA181BAEDC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2730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B04EA-905A-428D-943A-57A0AAA093B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04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8F3A0-D576-4DCA-9E0B-8A1BDE0C3CE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215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92D79-B49C-4367-885B-19CA7742AB6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591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0D5F4-9F68-4C04-9D83-D2A8F7DAF4C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9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6B96-90A9-4FF9-8B47-8510324334E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628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E644E-8988-484C-AD56-1D643F5BE0B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28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37707-8F09-4C01-A8D5-C68F1D2F7C39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11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AD53F-A51F-4494-A670-1FC25CB2B8B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1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36366-3568-42F6-B942-FA49B45D462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26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058D5-D865-4CAF-8796-BA5B524FF5A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64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6FD628-EE02-4A2B-ACE2-A2FB7AE12278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2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670912-EE33-4981-8110-D3EB0C6CB0CD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03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л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5913"/>
            <a:ext cx="100806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267744" y="380999"/>
            <a:ext cx="47942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</a:rPr>
              <a:t>САНКТ-ПЕТЕРБУРГСКОЕ ГОСУДАРСТВЕННОЕ АВТОНОМНОЕ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</a:rPr>
              <a:t>ПРОФЕССИОНАЛЬНОЕ ОБРАЗОВАТЕЛЬНОЕ УЧРЕЖДЕНИЕ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</a:rPr>
              <a:t>МОРСКОЙ ТЕХНИЧЕСКИЙ КОЛЛЕДЖ</a:t>
            </a: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381000" y="1371600"/>
            <a:ext cx="830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988840"/>
            <a:ext cx="8534400" cy="3384649"/>
          </a:xfrm>
        </p:spPr>
        <p:txBody>
          <a:bodyPr/>
          <a:lstStyle/>
          <a:p>
            <a:pPr>
              <a:defRPr/>
            </a:pPr>
            <a:r>
              <a:rPr lang="ru-RU" alt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Проведение аудита </a:t>
            </a:r>
            <a: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учебно-методического </a:t>
            </a:r>
            <a:r>
              <a:rPr lang="ru-RU" alt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комплекса образовательной программы </a:t>
            </a:r>
            <a: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 </a:t>
            </a:r>
            <a:r>
              <a:rPr lang="ru-RU" altLang="ru-RU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использованием инструментария международных стандартов качества серии ISO 9000</a:t>
            </a:r>
            <a:endParaRPr lang="ru-RU" altLang="ru-RU" sz="36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4" name="Picture 4" descr="iso9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1463"/>
            <a:ext cx="104616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19" y="116632"/>
            <a:ext cx="5211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проведения аудита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99592" y="786947"/>
            <a:ext cx="7200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459022" y="1056510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Целостность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dirty="0" smtClean="0"/>
              <a:t>(При </a:t>
            </a:r>
            <a:r>
              <a:rPr lang="ru-RU" dirty="0"/>
              <a:t>проведении внутреннего аудита недопустимо рассмотрение элементов системы без учета их взаимосвязи и </a:t>
            </a:r>
            <a:r>
              <a:rPr lang="ru-RU" dirty="0" smtClean="0"/>
              <a:t>взаимодействия)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39552" y="1056511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2530" y="2013641"/>
            <a:ext cx="71537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Беспристрастность</a:t>
            </a:r>
          </a:p>
          <a:p>
            <a:r>
              <a:rPr lang="ru-RU" dirty="0" smtClean="0"/>
              <a:t>(Аудиторы </a:t>
            </a:r>
            <a:r>
              <a:rPr lang="ru-RU" dirty="0"/>
              <a:t>изначально принимают на себя обязательство докладывать о результатах аудита правдиво и </a:t>
            </a:r>
            <a:r>
              <a:rPr lang="ru-RU" dirty="0" smtClean="0"/>
              <a:t>точно)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99410" y="2085649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7921" y="3111764"/>
            <a:ext cx="73890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Профессиональная </a:t>
            </a:r>
            <a:r>
              <a:rPr lang="ru-RU" sz="2000" b="1" dirty="0"/>
              <a:t>тщательность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</a:t>
            </a:r>
            <a:r>
              <a:rPr lang="ru-RU" dirty="0" smtClean="0"/>
              <a:t>Необходимо </a:t>
            </a:r>
            <a:r>
              <a:rPr lang="ru-RU" dirty="0"/>
              <a:t>четкое следование процедурам </a:t>
            </a:r>
            <a:r>
              <a:rPr lang="ru-RU" dirty="0" smtClean="0"/>
              <a:t>проведения аудита)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497891" y="3111764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44323" y="4219759"/>
            <a:ext cx="30089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Конфиденциальность</a:t>
            </a:r>
          </a:p>
        </p:txBody>
      </p:sp>
      <p:sp>
        <p:nvSpPr>
          <p:cNvPr id="12" name="Овал 11"/>
          <p:cNvSpPr/>
          <p:nvPr/>
        </p:nvSpPr>
        <p:spPr>
          <a:xfrm>
            <a:off x="508691" y="4090551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44323" y="5125592"/>
            <a:ext cx="71772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Независимость </a:t>
            </a:r>
            <a:endParaRPr lang="ru-RU" sz="2000" b="1" dirty="0" smtClean="0"/>
          </a:p>
          <a:p>
            <a:r>
              <a:rPr lang="ru-RU" dirty="0" smtClean="0"/>
              <a:t>(Аудитор </a:t>
            </a:r>
            <a:r>
              <a:rPr lang="ru-RU" dirty="0"/>
              <a:t>не должен работать в данном структурном </a:t>
            </a:r>
            <a:r>
              <a:rPr lang="ru-RU" dirty="0" smtClean="0"/>
              <a:t>подразделении)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07921" y="6237312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Свидетельство </a:t>
            </a:r>
            <a:r>
              <a:rPr lang="ru-RU" sz="2000" b="1" dirty="0"/>
              <a:t>аудита должно быть проверяемым</a:t>
            </a:r>
          </a:p>
        </p:txBody>
      </p:sp>
      <p:sp>
        <p:nvSpPr>
          <p:cNvPr id="15" name="Овал 14"/>
          <p:cNvSpPr/>
          <p:nvPr/>
        </p:nvSpPr>
        <p:spPr>
          <a:xfrm>
            <a:off x="508691" y="5124042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97891" y="6079699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616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36375" y="41602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545228"/>
            <a:ext cx="2973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Кто проводит аудит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16088" y="1622388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Аудитор должен быть: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1137118" y="1493181"/>
            <a:ext cx="720080" cy="72008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6455" y="2492896"/>
            <a:ext cx="766401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Этичным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Д</a:t>
            </a:r>
            <a:r>
              <a:rPr lang="ru-RU" sz="2400" dirty="0" smtClean="0"/>
              <a:t>ипломатичным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</a:t>
            </a:r>
            <a:r>
              <a:rPr lang="ru-RU" sz="2400" dirty="0" smtClean="0"/>
              <a:t>роницательным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Г</a:t>
            </a:r>
            <a:r>
              <a:rPr lang="ru-RU" sz="2400" dirty="0" smtClean="0"/>
              <a:t>ибким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</a:t>
            </a:r>
            <a:r>
              <a:rPr lang="ru-RU" sz="2400" dirty="0" smtClean="0"/>
              <a:t>астойчивым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Р</a:t>
            </a:r>
            <a:r>
              <a:rPr lang="ru-RU" sz="2400" dirty="0" smtClean="0"/>
              <a:t>ешительным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Самостоятельным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Готовым </a:t>
            </a:r>
            <a:r>
              <a:rPr lang="ru-RU" sz="2400" dirty="0"/>
              <a:t>рассмотреть </a:t>
            </a:r>
            <a:r>
              <a:rPr lang="ru-RU" sz="2400" dirty="0" smtClean="0"/>
              <a:t>альтернативные варианты 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36375" y="41602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545228"/>
            <a:ext cx="3131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проводить аудит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0841" y="213285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проведения внутреннего аудита </a:t>
            </a:r>
          </a:p>
        </p:txBody>
      </p:sp>
    </p:spTree>
    <p:extLst>
      <p:ext uri="{BB962C8B-B14F-4D97-AF65-F5344CB8AC3E}">
        <p14:creationId xmlns:p14="http://schemas.microsoft.com/office/powerpoint/2010/main" val="338767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39552" y="336431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297" y="465638"/>
            <a:ext cx="6339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Составление графика проведения аудитов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90858"/>
            <a:ext cx="3894559" cy="519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41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0405"/>
            <a:ext cx="8443527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297" y="4395810"/>
            <a:ext cx="40481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3681714"/>
            <a:ext cx="6758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Процессы СМК, определенные в организации</a:t>
            </a:r>
            <a:endParaRPr lang="ru-RU" sz="2400" dirty="0"/>
          </a:p>
        </p:txBody>
      </p:sp>
      <p:sp>
        <p:nvSpPr>
          <p:cNvPr id="2" name="Левая фигурная скобка 1"/>
          <p:cNvSpPr/>
          <p:nvPr/>
        </p:nvSpPr>
        <p:spPr>
          <a:xfrm flipH="1">
            <a:off x="5868144" y="4395810"/>
            <a:ext cx="443480" cy="224790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516216" y="5141749"/>
            <a:ext cx="1679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Обеспечение </a:t>
            </a:r>
            <a:br>
              <a:rPr lang="ru-RU" dirty="0" smtClean="0"/>
            </a:br>
            <a:r>
              <a:rPr lang="ru-RU" dirty="0" smtClean="0"/>
              <a:t>целостности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548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772816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приказе</a:t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ru-RU" sz="2400" dirty="0"/>
              <a:t>проведение внутреннего </a:t>
            </a:r>
            <a:r>
              <a:rPr lang="ru-RU" sz="2400" dirty="0" smtClean="0"/>
              <a:t>аудита:</a:t>
            </a:r>
            <a:br>
              <a:rPr lang="ru-RU" sz="2400" dirty="0" smtClean="0"/>
            </a:br>
            <a:endParaRPr lang="ru-RU" sz="2400" dirty="0" smtClean="0"/>
          </a:p>
          <a:p>
            <a:pPr marL="342900" indent="-342900">
              <a:buFontTx/>
              <a:buChar char="-"/>
            </a:pPr>
            <a:r>
              <a:rPr lang="ru-RU" sz="2400" dirty="0"/>
              <a:t>Н</a:t>
            </a:r>
            <a:r>
              <a:rPr lang="ru-RU" sz="2400" dirty="0" smtClean="0"/>
              <a:t>азначается руководитель проведения аудита 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Назначается состав группы </a:t>
            </a:r>
          </a:p>
          <a:p>
            <a:pPr marL="342900" indent="-342900">
              <a:buFontTx/>
              <a:buChar char="-"/>
            </a:pPr>
            <a:r>
              <a:rPr lang="ru-RU" sz="2400" dirty="0"/>
              <a:t>У</a:t>
            </a:r>
            <a:r>
              <a:rPr lang="ru-RU" sz="2400" dirty="0" smtClean="0"/>
              <a:t>казываются </a:t>
            </a:r>
            <a:r>
              <a:rPr lang="ru-RU" sz="2400" dirty="0"/>
              <a:t>сроки </a:t>
            </a:r>
            <a:r>
              <a:rPr lang="ru-RU" sz="2400" dirty="0" smtClean="0"/>
              <a:t>проведения внутреннего </a:t>
            </a:r>
            <a:r>
              <a:rPr lang="ru-RU" sz="2400" dirty="0"/>
              <a:t>аудита</a:t>
            </a:r>
          </a:p>
        </p:txBody>
      </p:sp>
      <p:sp>
        <p:nvSpPr>
          <p:cNvPr id="3" name="Овал 2"/>
          <p:cNvSpPr/>
          <p:nvPr/>
        </p:nvSpPr>
        <p:spPr>
          <a:xfrm>
            <a:off x="539552" y="336431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297" y="465638"/>
            <a:ext cx="7384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Издание приказа на проведение инициативного  аудита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5511402"/>
            <a:ext cx="5342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Плановый аудит проводится на основе графика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043608" y="5445224"/>
            <a:ext cx="501689" cy="501689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221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9050" y="641012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Составление и утверждение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программы </a:t>
            </a:r>
            <a:r>
              <a:rPr lang="ru-RU" sz="2400" dirty="0"/>
              <a:t>внутреннего аудита</a:t>
            </a:r>
          </a:p>
        </p:txBody>
      </p:sp>
      <p:sp>
        <p:nvSpPr>
          <p:cNvPr id="3" name="Овал 2"/>
          <p:cNvSpPr/>
          <p:nvPr/>
        </p:nvSpPr>
        <p:spPr>
          <a:xfrm>
            <a:off x="562946" y="696471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6440" y="2146575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Подбор аудиторской </a:t>
            </a:r>
            <a:r>
              <a:rPr lang="ru-RU" sz="2400" dirty="0" smtClean="0"/>
              <a:t>группы</a:t>
            </a:r>
          </a:p>
          <a:p>
            <a:r>
              <a:rPr lang="ru-RU" dirty="0" smtClean="0"/>
              <a:t>(Проведение </a:t>
            </a:r>
            <a:r>
              <a:rPr lang="ru-RU" dirty="0"/>
              <a:t>совещания с аудиторами.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Назначение </a:t>
            </a:r>
            <a:r>
              <a:rPr lang="ru-RU" dirty="0"/>
              <a:t>главного </a:t>
            </a:r>
            <a:r>
              <a:rPr lang="ru-RU" dirty="0" smtClean="0"/>
              <a:t>аудитора)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72344" y="2152066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3695" y="3716125"/>
            <a:ext cx="5958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Подготовка </a:t>
            </a:r>
            <a:r>
              <a:rPr lang="ru-RU" sz="2400" dirty="0" smtClean="0"/>
              <a:t>рабочих </a:t>
            </a:r>
            <a:r>
              <a:rPr lang="ru-RU" sz="2400" dirty="0"/>
              <a:t>документов</a:t>
            </a:r>
          </a:p>
        </p:txBody>
      </p:sp>
      <p:sp>
        <p:nvSpPr>
          <p:cNvPr id="7" name="Овал 6"/>
          <p:cNvSpPr/>
          <p:nvPr/>
        </p:nvSpPr>
        <p:spPr>
          <a:xfrm>
            <a:off x="572344" y="3586918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3695" y="5013176"/>
            <a:ext cx="6534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Уведомление проверяемого структурного подразделения </a:t>
            </a:r>
          </a:p>
        </p:txBody>
      </p:sp>
      <p:sp>
        <p:nvSpPr>
          <p:cNvPr id="9" name="Овал 8"/>
          <p:cNvSpPr/>
          <p:nvPr/>
        </p:nvSpPr>
        <p:spPr>
          <a:xfrm>
            <a:off x="572344" y="5068635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478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57601" y="548680"/>
            <a:ext cx="73170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Предварительное совещание с представителями проверяемого структурного </a:t>
            </a:r>
            <a:r>
              <a:rPr lang="ru-RU" sz="2400" dirty="0" smtClean="0"/>
              <a:t>подразделения</a:t>
            </a:r>
          </a:p>
          <a:p>
            <a:r>
              <a:rPr lang="ru-RU" dirty="0" smtClean="0"/>
              <a:t>(Согласование </a:t>
            </a:r>
            <a:r>
              <a:rPr lang="ru-RU" dirty="0"/>
              <a:t>и коррекция плана аудита, даты </a:t>
            </a:r>
            <a:r>
              <a:rPr lang="ru-RU" dirty="0" smtClean="0"/>
              <a:t>и продолжительности аудита)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421769" y="548680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57601" y="2636912"/>
            <a:ext cx="4839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Проведение внутреннего аудита</a:t>
            </a:r>
          </a:p>
        </p:txBody>
      </p:sp>
      <p:sp>
        <p:nvSpPr>
          <p:cNvPr id="9" name="Овал 8"/>
          <p:cNvSpPr/>
          <p:nvPr/>
        </p:nvSpPr>
        <p:spPr>
          <a:xfrm>
            <a:off x="421769" y="2507704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57736" y="3989818"/>
            <a:ext cx="71706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Итоговое совещание с коллективом проверяемого структурного подразделения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421769" y="4100735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57601" y="5489785"/>
            <a:ext cx="7686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Составление, утверждение и </a:t>
            </a:r>
            <a:r>
              <a:rPr lang="ru-RU" sz="2400" dirty="0" smtClean="0"/>
              <a:t>рассылка отчета (включая акты о несоответствиях) </a:t>
            </a:r>
            <a:br>
              <a:rPr lang="ru-RU" sz="2400" dirty="0" smtClean="0"/>
            </a:br>
            <a:r>
              <a:rPr lang="ru-RU" sz="2400" dirty="0" smtClean="0"/>
              <a:t>о </a:t>
            </a:r>
            <a:r>
              <a:rPr lang="ru-RU" sz="2400" dirty="0"/>
              <a:t>результатах внутреннего аудита</a:t>
            </a:r>
          </a:p>
        </p:txBody>
      </p:sp>
      <p:sp>
        <p:nvSpPr>
          <p:cNvPr id="14" name="Овал 13"/>
          <p:cNvSpPr/>
          <p:nvPr/>
        </p:nvSpPr>
        <p:spPr>
          <a:xfrm>
            <a:off x="421769" y="5661248"/>
            <a:ext cx="720080" cy="7200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506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8640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Матрица ответственности </a:t>
            </a:r>
            <a:endParaRPr lang="ru-RU" sz="2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lang="ru-RU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проведении внутреннего аудита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39552" y="1196752"/>
            <a:ext cx="813690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46593"/>
              </p:ext>
            </p:extLst>
          </p:nvPr>
        </p:nvGraphicFramePr>
        <p:xfrm>
          <a:off x="518659" y="1484784"/>
          <a:ext cx="8157797" cy="331236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39163"/>
                <a:gridCol w="631275"/>
                <a:gridCol w="631275"/>
                <a:gridCol w="610911"/>
                <a:gridCol w="610911"/>
                <a:gridCol w="610911"/>
                <a:gridCol w="610911"/>
                <a:gridCol w="610911"/>
                <a:gridCol w="610911"/>
                <a:gridCol w="610911"/>
                <a:gridCol w="779707"/>
              </a:tblGrid>
              <a:tr h="560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sym typeface="Wingdings"/>
                        </a:rPr>
                        <a:t>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sym typeface="Wingdings"/>
                        </a:rPr>
                        <a:t>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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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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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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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ym typeface="Wingdings"/>
                        </a:rPr>
                        <a:t>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ym typeface="Wingdings"/>
                        </a:rPr>
                        <a:t></a:t>
                      </a:r>
                      <a:endParaRPr lang="ru-RU" sz="3600" dirty="0"/>
                    </a:p>
                  </a:txBody>
                  <a:tcPr marL="0" marR="0" marT="0" marB="0" anchor="ctr"/>
                </a:tc>
              </a:tr>
              <a:tr h="344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Директор ОУ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44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Отдел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</a:rPr>
                        <a:t> качества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88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Главный аудитор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</a:t>
                      </a:r>
                      <a:endParaRPr lang="ru-RU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Р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Р</a:t>
                      </a:r>
                      <a:endParaRPr lang="ru-RU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44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Аудиторы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 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</a:t>
                      </a:r>
                      <a:endParaRPr lang="ru-RU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</a:t>
                      </a:r>
                      <a:endParaRPr lang="ru-RU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О</a:t>
                      </a:r>
                      <a:endParaRPr lang="ru-RU" sz="2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О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32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Представитель структурного подразделения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 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445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ru-RU" sz="1400" b="1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03648" y="5229200"/>
            <a:ext cx="6696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 – руководит</a:t>
            </a:r>
          </a:p>
          <a:p>
            <a:r>
              <a:rPr lang="ru-RU" dirty="0"/>
              <a:t>О – ответственный (исполнитель)</a:t>
            </a:r>
          </a:p>
          <a:p>
            <a:r>
              <a:rPr lang="ru-RU" dirty="0"/>
              <a:t>С – лицо, сопровождающее аудитора в ходе </a:t>
            </a:r>
            <a:r>
              <a:rPr lang="ru-RU" dirty="0" smtClean="0"/>
              <a:t>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09341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115" y="257813"/>
            <a:ext cx="1725624" cy="171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420986"/>
            <a:ext cx="33407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Аудит </a:t>
            </a:r>
            <a:r>
              <a:rPr lang="ru-RU" sz="2800" dirty="0">
                <a:solidFill>
                  <a:srgbClr val="000000"/>
                </a:solidFill>
              </a:rPr>
              <a:t>проводится выборочным методом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32586" y="2589004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0000"/>
                </a:solidFill>
              </a:rPr>
              <a:t>Более эффективное использование </a:t>
            </a:r>
            <a:r>
              <a:rPr lang="ru-RU" sz="2400" dirty="0" smtClean="0">
                <a:solidFill>
                  <a:srgbClr val="000000"/>
                </a:solidFill>
              </a:rPr>
              <a:t>времени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71600" y="2459797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62944" y="3717577"/>
            <a:ext cx="6840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0000"/>
                </a:solidFill>
              </a:rPr>
              <a:t>Не </a:t>
            </a:r>
            <a:r>
              <a:rPr lang="ru-RU" sz="2400" dirty="0">
                <a:solidFill>
                  <a:srgbClr val="000000"/>
                </a:solidFill>
              </a:rPr>
              <a:t>все документы (процессы) </a:t>
            </a:r>
            <a:r>
              <a:rPr lang="ru-RU" sz="2400" dirty="0" smtClean="0">
                <a:solidFill>
                  <a:srgbClr val="000000"/>
                </a:solidFill>
              </a:rPr>
              <a:t>проверяются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92695" y="3588371"/>
            <a:ext cx="720080" cy="72008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114" y="4676576"/>
            <a:ext cx="1725624" cy="171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635895" y="4839749"/>
            <a:ext cx="48245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Проведение аудита не должно мешать основному рабочему процессу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5030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64367" y="1210163"/>
            <a:ext cx="822960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ru-RU" sz="2400" b="1" dirty="0" smtClean="0"/>
              <a:t>Знать</a:t>
            </a:r>
            <a:r>
              <a:rPr lang="ru-RU" sz="2400" b="1" dirty="0" smtClean="0"/>
              <a:t>: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Определение аудита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Виды аудита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Методику проведения аудита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Обязанности аудитора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Виды документации по проведению аудита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64367" y="4120026"/>
            <a:ext cx="8229600" cy="2228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ru-RU" sz="2400" b="1" dirty="0" smtClean="0"/>
              <a:t>Уметь</a:t>
            </a:r>
            <a:r>
              <a:rPr lang="ru-RU" sz="2400" b="1" dirty="0" smtClean="0"/>
              <a:t>: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Проводить анализ документации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Находить и формулировать несоответствия</a:t>
            </a: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Формулировать корректирующие действия</a:t>
            </a: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ru-RU" sz="2400" i="1" dirty="0" smtClean="0">
                <a:solidFill>
                  <a:srgbClr val="002060"/>
                </a:solidFill>
              </a:rPr>
              <a:t>Заполнять документацию по проведению аудита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4367" y="25652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385728"/>
            <a:ext cx="5064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Зачем мы проводим этот семинар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195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05206" y="29864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2479" y="427848"/>
            <a:ext cx="3743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Чем занимается аудитор</a:t>
            </a: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1012439" y="1253953"/>
            <a:ext cx="720080" cy="72008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383160"/>
            <a:ext cx="7004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Основная задача аудитора – сбор информации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35968" y="2276872"/>
            <a:ext cx="76640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ea typeface="Times New Roman"/>
              </a:rPr>
              <a:t>Источниками информации для аудитора являются: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914400" algn="l"/>
              </a:tabLst>
            </a:pPr>
            <a:r>
              <a:rPr lang="ru-RU" sz="2000" dirty="0">
                <a:ea typeface="Times New Roman"/>
              </a:rPr>
              <a:t>сотрудники и их деятельность;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914400" algn="l"/>
              </a:tabLst>
            </a:pPr>
            <a:r>
              <a:rPr lang="ru-RU" sz="2000" dirty="0">
                <a:ea typeface="Times New Roman"/>
              </a:rPr>
              <a:t>документы, такие как, планы, стандарты, процедуры, инструкции, лицензии и разрешения, спецификации, контракты и заказы;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914400" algn="l"/>
              </a:tabLst>
            </a:pPr>
            <a:r>
              <a:rPr lang="ru-RU" sz="2000" dirty="0">
                <a:ea typeface="Times New Roman"/>
              </a:rPr>
              <a:t>записи, сводки данных, результаты анализов, показатели работы;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914400" algn="l"/>
              </a:tabLst>
            </a:pPr>
            <a:r>
              <a:rPr lang="ru-RU" sz="2000" dirty="0">
                <a:ea typeface="Times New Roman"/>
              </a:rPr>
              <a:t>технологическое и измерительное оборудование,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914400" algn="l"/>
              </a:tabLst>
            </a:pPr>
            <a:r>
              <a:rPr lang="ru-RU" sz="2000" dirty="0">
                <a:ea typeface="Times New Roman"/>
              </a:rPr>
              <a:t>данные из внешних источников; </a:t>
            </a:r>
            <a:endParaRPr lang="ru-RU" sz="2000" dirty="0">
              <a:effectLst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05879" y="5373216"/>
            <a:ext cx="7015945" cy="1200329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Поскольку только проверенная информация может стать свидетельством аудита, аудитор должен стараться использовать несколько источников информации, чтобы убедиться в её достоверности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98" y="5529468"/>
            <a:ext cx="1002166" cy="99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89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582340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ea typeface="Times New Roman"/>
              </a:rPr>
              <a:t>Существует три метода сбора информации: </a:t>
            </a:r>
            <a:r>
              <a:rPr lang="ru-RU" sz="2400" dirty="0" smtClean="0">
                <a:ea typeface="Times New Roman"/>
              </a:rPr>
              <a:t/>
            </a:r>
            <a:br>
              <a:rPr lang="ru-RU" sz="2400" dirty="0" smtClean="0">
                <a:ea typeface="Times New Roman"/>
              </a:rPr>
            </a:br>
            <a:endParaRPr lang="ru-RU" sz="2400" dirty="0"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400" b="1" dirty="0">
                <a:solidFill>
                  <a:srgbClr val="FF0000"/>
                </a:solidFill>
                <a:ea typeface="Times New Roman"/>
              </a:rPr>
              <a:t>Ч</a:t>
            </a:r>
            <a:r>
              <a:rPr lang="ru-RU" sz="2400" b="1" dirty="0" smtClean="0">
                <a:solidFill>
                  <a:srgbClr val="FF0000"/>
                </a:solidFill>
                <a:ea typeface="Times New Roman"/>
              </a:rPr>
              <a:t>тение </a:t>
            </a:r>
            <a:r>
              <a:rPr lang="ru-RU" sz="2400" b="1" dirty="0">
                <a:solidFill>
                  <a:srgbClr val="FF0000"/>
                </a:solidFill>
                <a:ea typeface="Times New Roman"/>
              </a:rPr>
              <a:t>и анализ документации </a:t>
            </a:r>
            <a:r>
              <a:rPr lang="ru-RU" sz="2400" dirty="0">
                <a:ea typeface="Times New Roman"/>
              </a:rPr>
              <a:t>в проверяемой области, чтобы проверить действительно ли люди выполняют свою работу в соответствии с процедурами и инструкциями. </a:t>
            </a:r>
          </a:p>
          <a:p>
            <a:pPr marL="342900" lvl="0" indent="-342900" algn="just">
              <a:buFont typeface="Symbol"/>
              <a:buChar char=""/>
              <a:tabLst>
                <a:tab pos="372745" algn="l"/>
              </a:tabLst>
            </a:pPr>
            <a:r>
              <a:rPr lang="ru-RU" sz="2400" b="1" dirty="0" smtClean="0">
                <a:solidFill>
                  <a:srgbClr val="FF0000"/>
                </a:solidFill>
                <a:ea typeface="Times New Roman"/>
              </a:rPr>
              <a:t>Опрос</a:t>
            </a:r>
            <a:r>
              <a:rPr lang="ru-RU" sz="2400" dirty="0" smtClean="0">
                <a:ea typeface="Times New Roman"/>
              </a:rPr>
              <a:t> </a:t>
            </a:r>
            <a:r>
              <a:rPr lang="ru-RU" sz="2400" dirty="0">
                <a:ea typeface="Times New Roman"/>
              </a:rPr>
              <a:t>- чтобы услышать, как сотрудники понимают и как они действуют, чтобы выполнять процедуры и инструкции; </a:t>
            </a:r>
          </a:p>
          <a:p>
            <a:pPr marL="342900" lvl="0" indent="-342900" algn="just">
              <a:buFont typeface="Symbol"/>
              <a:buChar char=""/>
              <a:tabLst>
                <a:tab pos="372745" algn="l"/>
              </a:tabLst>
            </a:pPr>
            <a:r>
              <a:rPr lang="ru-RU" sz="2400" b="1" dirty="0" smtClean="0">
                <a:solidFill>
                  <a:srgbClr val="FF0000"/>
                </a:solidFill>
                <a:ea typeface="Times New Roman"/>
              </a:rPr>
              <a:t>Наблюдение </a:t>
            </a:r>
            <a:r>
              <a:rPr lang="ru-RU" sz="2400" b="1" dirty="0">
                <a:solidFill>
                  <a:srgbClr val="FF0000"/>
                </a:solidFill>
                <a:ea typeface="Times New Roman"/>
              </a:rPr>
              <a:t>за деятельностью</a:t>
            </a:r>
            <a:r>
              <a:rPr lang="ru-RU" sz="2400" dirty="0">
                <a:ea typeface="Times New Roman"/>
              </a:rPr>
              <a:t>, за тем как люди на самом деле выполняют процедуры и инструкции в своей каждодневной работе</a:t>
            </a:r>
            <a:endParaRPr lang="ru-RU" sz="2400" dirty="0">
              <a:effectLst/>
              <a:ea typeface="Times New Roman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5206" y="29864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2479" y="427848"/>
            <a:ext cx="405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собирать информацию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8002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206" y="1628800"/>
            <a:ext cx="7888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Задача аудитора </a:t>
            </a:r>
            <a:r>
              <a:rPr lang="ru-RU" sz="2400" dirty="0"/>
              <a:t>– завоевать доверие проверяемой стороны, показать своё позитивное отношение, намерение помочь подразделению. </a:t>
            </a:r>
          </a:p>
        </p:txBody>
      </p:sp>
      <p:sp>
        <p:nvSpPr>
          <p:cNvPr id="3" name="Овал 2"/>
          <p:cNvSpPr/>
          <p:nvPr/>
        </p:nvSpPr>
        <p:spPr>
          <a:xfrm>
            <a:off x="405206" y="29864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2479" y="427848"/>
            <a:ext cx="388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</a:t>
            </a:r>
            <a:r>
              <a:rPr lang="ru-RU" sz="2400" dirty="0" smtClean="0">
                <a:solidFill>
                  <a:srgbClr val="FF0000"/>
                </a:solidFill>
              </a:rPr>
              <a:t>собрать</a:t>
            </a:r>
            <a:r>
              <a:rPr lang="ru-RU" sz="2400" dirty="0" smtClean="0"/>
              <a:t> информацию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140968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Задача аудитора </a:t>
            </a:r>
            <a:r>
              <a:rPr lang="ru-RU" sz="2400" dirty="0"/>
              <a:t>– получить информацию. Необходимо помнить, что пока аудитор говорит сам, он не получает информацию. Идеальным будет случай, когда аудитор говорит 25% времени,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а </a:t>
            </a:r>
            <a:r>
              <a:rPr lang="ru-RU" sz="2400" dirty="0"/>
              <a:t>проверяемый-75 %.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1600" y="5301208"/>
            <a:ext cx="81328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Умение </a:t>
            </a:r>
            <a:r>
              <a:rPr lang="ru-RU" sz="2400" dirty="0">
                <a:solidFill>
                  <a:srgbClr val="FF0000"/>
                </a:solidFill>
              </a:rPr>
              <a:t>слушать</a:t>
            </a:r>
            <a:r>
              <a:rPr lang="ru-RU" sz="2400" dirty="0"/>
              <a:t> – одна из важнейших характеристик аудитора (Термин «Аудит» происходит от латинского глагола «Слушать»)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2996952"/>
            <a:ext cx="9144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0" y="5157192"/>
            <a:ext cx="9144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52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340768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записать имена собеседников;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целенаправленно проверять ключевые моменты, вести беседу, следуя чек-листу, используя его как ориентир;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оставаться спокойным, не вступать в дискуссию,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проводить аудит энергично, но не делать поспешных выводов,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чётко формулировать вопросы, не задавать больше одного вопроса за один раз и ждать ответа на один вопрос, прежде чем задать следующий;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начинать вопросы со слов: «ЧТО», «КТО», «КАК», «КОГДА», «ГДЕ» И «ПОЧЕМУ», стимулируя собеседника к развёрнутым ответам.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после получения устной информации подкреплять ее объективными свидетельствами, используя просьбу «ПОКАЖИТЕ МНЕ…». 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"/>
              <a:tabLst>
                <a:tab pos="372745" algn="l"/>
              </a:tabLst>
            </a:pPr>
            <a:r>
              <a:rPr lang="ru-RU" sz="2000" dirty="0">
                <a:ea typeface="Times New Roman"/>
              </a:rPr>
              <a:t>подытожить полученную информацию, кратко сформулировать позитивные впечатления и спорные моменты; </a:t>
            </a:r>
            <a:endParaRPr lang="ru-RU" sz="2000" dirty="0">
              <a:effectLst/>
              <a:ea typeface="Times New Roman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5206" y="29864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2479" y="427848"/>
            <a:ext cx="388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</a:t>
            </a:r>
            <a:r>
              <a:rPr lang="ru-RU" sz="2400" dirty="0" smtClean="0">
                <a:solidFill>
                  <a:srgbClr val="FF0000"/>
                </a:solidFill>
              </a:rPr>
              <a:t>собрать</a:t>
            </a:r>
            <a:r>
              <a:rPr lang="ru-RU" sz="2400" dirty="0" smtClean="0"/>
              <a:t> информацию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5466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8875" y="2420888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a typeface="Times New Roman"/>
              </a:rPr>
              <a:t>Длинный обходной путь</a:t>
            </a:r>
            <a:r>
              <a:rPr lang="ru-RU" sz="2400" dirty="0" smtClean="0">
                <a:ea typeface="Times New Roman"/>
              </a:rPr>
              <a:t>, </a:t>
            </a:r>
            <a:r>
              <a:rPr lang="ru-RU" sz="2400" dirty="0">
                <a:ea typeface="Times New Roman"/>
              </a:rPr>
              <a:t>которым сопровождающий, теряя время, ведет аудитора к месту аудита; </a:t>
            </a:r>
          </a:p>
          <a:p>
            <a:pPr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a typeface="Times New Roman"/>
              </a:rPr>
              <a:t>Осмотр достопримечательностей</a:t>
            </a:r>
            <a:r>
              <a:rPr lang="ru-RU" sz="2400" dirty="0" smtClean="0">
                <a:ea typeface="Times New Roman"/>
              </a:rPr>
              <a:t>, </a:t>
            </a:r>
            <a:r>
              <a:rPr lang="ru-RU" sz="2400" dirty="0">
                <a:ea typeface="Times New Roman"/>
              </a:rPr>
              <a:t>когда сопровождающий знакомит аудитора буквально со всем производством в подробностях;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a typeface="Times New Roman"/>
              </a:rPr>
              <a:t>Забытый документ</a:t>
            </a:r>
            <a:r>
              <a:rPr lang="ru-RU" sz="2400" dirty="0" smtClean="0">
                <a:ea typeface="Times New Roman"/>
              </a:rPr>
              <a:t>, </a:t>
            </a:r>
            <a:r>
              <a:rPr lang="ru-RU" sz="2400" dirty="0">
                <a:ea typeface="Times New Roman"/>
              </a:rPr>
              <a:t>за которым приходится возвращаться на другой конец производства;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ea typeface="Times New Roman"/>
              </a:rPr>
              <a:t>О</a:t>
            </a:r>
            <a:r>
              <a:rPr lang="ru-RU" sz="2400" dirty="0" smtClean="0">
                <a:solidFill>
                  <a:srgbClr val="FF0000"/>
                </a:solidFill>
                <a:ea typeface="Times New Roman"/>
              </a:rPr>
              <a:t>поздание</a:t>
            </a:r>
            <a:r>
              <a:rPr lang="ru-RU" sz="2400" dirty="0" smtClean="0">
                <a:ea typeface="Times New Roman"/>
              </a:rPr>
              <a:t> </a:t>
            </a:r>
            <a:r>
              <a:rPr lang="ru-RU" sz="2400" dirty="0">
                <a:ea typeface="Times New Roman"/>
              </a:rPr>
              <a:t>основной фигуры в подразделении;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a typeface="Times New Roman"/>
              </a:rPr>
              <a:t>Длинный обеденный перерыв</a:t>
            </a:r>
            <a:r>
              <a:rPr lang="ru-RU" sz="2400" dirty="0" smtClean="0">
                <a:ea typeface="Times New Roman"/>
              </a:rPr>
              <a:t>, </a:t>
            </a:r>
            <a:endParaRPr lang="ru-RU" sz="24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ea typeface="Times New Roman"/>
              </a:rPr>
              <a:t>Закрытая комната </a:t>
            </a:r>
            <a:r>
              <a:rPr lang="ru-RU" sz="2400" dirty="0" smtClean="0">
                <a:ea typeface="Times New Roman"/>
              </a:rPr>
              <a:t>– </a:t>
            </a:r>
            <a:r>
              <a:rPr lang="ru-RU" sz="2400" dirty="0">
                <a:ea typeface="Times New Roman"/>
              </a:rPr>
              <a:t>двери проверяемого помещения к моменту проверки закрыты и отсутствует ключ; </a:t>
            </a:r>
            <a:endParaRPr lang="ru-RU" sz="2400" dirty="0">
              <a:effectLst/>
              <a:ea typeface="Times New Roman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369910" y="1412777"/>
            <a:ext cx="720080" cy="72008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7183" y="1357318"/>
            <a:ext cx="4365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Примеры неконструктивного </a:t>
            </a:r>
            <a:br>
              <a:rPr lang="ru-RU" sz="2400" dirty="0" smtClean="0"/>
            </a:br>
            <a:r>
              <a:rPr lang="ru-RU" sz="2400" dirty="0" smtClean="0"/>
              <a:t>поведения проверяемых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405206" y="29864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2479" y="427848"/>
            <a:ext cx="5423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проблемы возникают у аудитора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07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68760"/>
            <a:ext cx="835292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Критиковать</a:t>
            </a:r>
            <a:r>
              <a:rPr lang="ru-RU" sz="2000" dirty="0"/>
              <a:t>: записывайте обнаруженные несоответствия и замечания, не сопровождая их устной критикой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Отклоняться в сторону</a:t>
            </a:r>
            <a:r>
              <a:rPr lang="ru-RU" sz="2000" dirty="0"/>
              <a:t>: следуйте намеченному пути и не позволяйте другим событиям, увлечь себя в ином, направлении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Спорить</a:t>
            </a:r>
            <a:r>
              <a:rPr lang="ru-RU" sz="2000" dirty="0"/>
              <a:t>: работа аудитора заключается в сборе и регистрации свидетельств аудита, а не в том., чтобы обсуждать плюсы и минусы существующей ситуации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Грубить</a:t>
            </a:r>
            <a:r>
              <a:rPr lang="ru-RU" sz="2000" dirty="0"/>
              <a:t>: помимо того, что это дает благодатную почву для ваших критиков, это еще и неэтично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Опаздывать</a:t>
            </a:r>
            <a:r>
              <a:rPr lang="ru-RU" sz="2000" dirty="0"/>
              <a:t>: будьте пунктуальны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Иронизировать</a:t>
            </a:r>
            <a:r>
              <a:rPr lang="ru-RU" sz="2000" dirty="0"/>
              <a:t>: это не способствует установлению правильных отношений между аудитором и проверяемой стороной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Сравнивать</a:t>
            </a:r>
            <a:r>
              <a:rPr lang="ru-RU" sz="2000" dirty="0"/>
              <a:t>: никому не понравится, что его будут сравнивать с коллегами, работающими лучше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Высказывать собственное мнение</a:t>
            </a:r>
            <a:r>
              <a:rPr lang="ru-RU" sz="2000" dirty="0"/>
              <a:t>: а тем более навязывать его проверяемым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Искать виновных</a:t>
            </a:r>
            <a:r>
              <a:rPr lang="ru-RU" sz="2000" dirty="0"/>
              <a:t>: это не входит в функции аудитора</a:t>
            </a:r>
          </a:p>
        </p:txBody>
      </p:sp>
      <p:sp>
        <p:nvSpPr>
          <p:cNvPr id="3" name="Овал 2"/>
          <p:cNvSpPr/>
          <p:nvPr/>
        </p:nvSpPr>
        <p:spPr>
          <a:xfrm>
            <a:off x="405206" y="29864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2479" y="427848"/>
            <a:ext cx="4580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не должен делать аудитор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2470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4178" y="2060848"/>
            <a:ext cx="4984058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Документация 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внутреннего </a:t>
            </a:r>
            <a:b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аудита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280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5688632" cy="6905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7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41420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773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41420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39552" y="116632"/>
            <a:ext cx="5112568" cy="7920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7664" y="1340768"/>
            <a:ext cx="3240360" cy="7920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40151" y="560928"/>
            <a:ext cx="2853401" cy="117588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8222" y="2121549"/>
            <a:ext cx="3701730" cy="44335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222" y="2574867"/>
            <a:ext cx="7158114" cy="85413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4408" y="3429000"/>
            <a:ext cx="8355331" cy="10801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6480" y="4509120"/>
            <a:ext cx="3919496" cy="10801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6808" y="5589240"/>
            <a:ext cx="7179528" cy="108012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08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56726" y="385728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3999" y="514935"/>
            <a:ext cx="5966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нужно знать для проведения аудита</a:t>
            </a: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1084447" y="1499593"/>
            <a:ext cx="720080" cy="720080"/>
          </a:xfrm>
          <a:prstGeom prst="ellipse">
            <a:avLst/>
          </a:prstGeom>
          <a:solidFill>
            <a:srgbClr val="9933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628800"/>
            <a:ext cx="2719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такое аудит ?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1096212" y="2579713"/>
            <a:ext cx="720080" cy="720080"/>
          </a:xfrm>
          <a:prstGeom prst="ellipse">
            <a:avLst/>
          </a:prstGeom>
          <a:solidFill>
            <a:srgbClr val="9933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3485" y="2708920"/>
            <a:ext cx="3796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Зачем проводить аудит ?</a:t>
            </a:r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1096212" y="3659833"/>
            <a:ext cx="720080" cy="720080"/>
          </a:xfrm>
          <a:prstGeom prst="ellipse">
            <a:avLst/>
          </a:prstGeom>
          <a:solidFill>
            <a:srgbClr val="9933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3485" y="3789040"/>
            <a:ext cx="3702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Когда проводить аудит ?</a:t>
            </a:r>
            <a:endParaRPr lang="ru-RU" sz="2400" dirty="0"/>
          </a:p>
        </p:txBody>
      </p:sp>
      <p:sp>
        <p:nvSpPr>
          <p:cNvPr id="10" name="Овал 9"/>
          <p:cNvSpPr/>
          <p:nvPr/>
        </p:nvSpPr>
        <p:spPr>
          <a:xfrm>
            <a:off x="1084447" y="4739953"/>
            <a:ext cx="720080" cy="720080"/>
          </a:xfrm>
          <a:prstGeom prst="ellipse">
            <a:avLst/>
          </a:prstGeom>
          <a:solidFill>
            <a:srgbClr val="9933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0" y="4869160"/>
            <a:ext cx="323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Кто проводит аудит ?</a:t>
            </a:r>
            <a:endParaRPr lang="ru-RU" sz="2400" dirty="0"/>
          </a:p>
        </p:txBody>
      </p:sp>
      <p:sp>
        <p:nvSpPr>
          <p:cNvPr id="12" name="Овал 11"/>
          <p:cNvSpPr/>
          <p:nvPr/>
        </p:nvSpPr>
        <p:spPr>
          <a:xfrm>
            <a:off x="1075117" y="5820073"/>
            <a:ext cx="720080" cy="720080"/>
          </a:xfrm>
          <a:prstGeom prst="ellipse">
            <a:avLst/>
          </a:prstGeom>
          <a:solidFill>
            <a:srgbClr val="9933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2390" y="5949280"/>
            <a:ext cx="3387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 проводить аудит 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493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4623"/>
            <a:ext cx="5328592" cy="671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94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664559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1484784"/>
            <a:ext cx="4608512" cy="1296144"/>
          </a:xfrm>
          <a:prstGeom prst="roundRect">
            <a:avLst>
              <a:gd name="adj" fmla="val 975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9261" y="3789040"/>
            <a:ext cx="8638826" cy="504056"/>
          </a:xfrm>
          <a:prstGeom prst="roundRect">
            <a:avLst>
              <a:gd name="adj" fmla="val 975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3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1"/>
            <a:ext cx="5007421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851920" y="1772816"/>
            <a:ext cx="1944216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7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270000"/>
            <a:ext cx="8915400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35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43701" y="4319940"/>
            <a:ext cx="2071702" cy="646331"/>
          </a:xfrm>
          <a:prstGeom prst="rect">
            <a:avLst/>
          </a:prstGeom>
          <a:ln w="19050">
            <a:solidFill>
              <a:srgbClr val="006C3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</a:rPr>
              <a:t>Ф</a:t>
            </a:r>
            <a:r>
              <a:rPr lang="ru-RU" b="1" dirty="0" smtClean="0">
                <a:solidFill>
                  <a:srgbClr val="000000"/>
                </a:solidFill>
              </a:rPr>
              <a:t>ормулировка несоответствия</a:t>
            </a:r>
            <a:endParaRPr lang="ru-RU" b="1" dirty="0" smtClean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77" y="371301"/>
            <a:ext cx="731796" cy="7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7568" y="499486"/>
            <a:ext cx="6575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Формулировка несоответствия</a:t>
            </a:r>
            <a:endParaRPr lang="ru-RU" sz="2400" dirty="0">
              <a:solidFill>
                <a:srgbClr val="0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35777" y="1412776"/>
            <a:ext cx="72086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41816" y="1412776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12649" y="1844824"/>
            <a:ext cx="8218167" cy="1938992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</a:rPr>
              <a:t>На документе «Рабочая программа по дисциплине </a:t>
            </a:r>
            <a:r>
              <a:rPr lang="ru-RU" sz="2000" dirty="0" smtClean="0">
                <a:solidFill>
                  <a:srgbClr val="000000"/>
                </a:solidFill>
              </a:rPr>
              <a:t>основы электроники и электротехники» </a:t>
            </a:r>
            <a:r>
              <a:rPr lang="ru-RU" sz="2000" dirty="0" smtClean="0">
                <a:solidFill>
                  <a:srgbClr val="000000"/>
                </a:solidFill>
              </a:rPr>
              <a:t>(бумажная версия)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отсутствует штамп «учтенный экземпляр». Невозможно определить статус документа (действующий</a:t>
            </a:r>
            <a:r>
              <a:rPr lang="ru-RU" sz="2000" b="1" dirty="0" smtClean="0">
                <a:solidFill>
                  <a:srgbClr val="000000"/>
                </a:solidFill>
              </a:rPr>
              <a:t>/</a:t>
            </a:r>
            <a:r>
              <a:rPr lang="ru-RU" sz="2000" dirty="0" smtClean="0">
                <a:solidFill>
                  <a:srgbClr val="000000"/>
                </a:solidFill>
              </a:rPr>
              <a:t>не действующий).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Не выполнены требования п.4.8.3 Процедуры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разработки образовательных программ 10.09.ПР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33" y="1857364"/>
            <a:ext cx="7179519" cy="642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6991" y="4662057"/>
            <a:ext cx="2630591" cy="120032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С</a:t>
            </a:r>
            <a:r>
              <a:rPr lang="ru-RU" b="1" dirty="0" smtClean="0">
                <a:solidFill>
                  <a:srgbClr val="000000"/>
                </a:solidFill>
              </a:rPr>
              <a:t>видетельство </a:t>
            </a:r>
            <a:r>
              <a:rPr lang="ru-RU" b="1" dirty="0" smtClean="0">
                <a:solidFill>
                  <a:srgbClr val="000000"/>
                </a:solidFill>
              </a:rPr>
              <a:t>аудита</a:t>
            </a:r>
            <a:r>
              <a:rPr lang="ru-RU" dirty="0" smtClean="0">
                <a:solidFill>
                  <a:srgbClr val="000000"/>
                </a:solidFill>
              </a:rPr>
              <a:t>, чтобы сохранить полученный аудитором </a:t>
            </a:r>
            <a:r>
              <a:rPr lang="ru-RU" dirty="0" smtClean="0">
                <a:solidFill>
                  <a:srgbClr val="000000"/>
                </a:solidFill>
              </a:rPr>
              <a:t>результат</a:t>
            </a:r>
            <a:endParaRPr lang="ru-RU" dirty="0" smtClean="0">
              <a:solidFill>
                <a:srgbClr val="00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269705" y="3728199"/>
            <a:ext cx="1" cy="637908"/>
          </a:xfrm>
          <a:prstGeom prst="straightConnector1">
            <a:avLst/>
          </a:prstGeom>
          <a:ln w="28575">
            <a:solidFill>
              <a:srgbClr val="00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500034" y="2571744"/>
            <a:ext cx="7643866" cy="571504"/>
          </a:xfrm>
          <a:prstGeom prst="roundRect">
            <a:avLst/>
          </a:prstGeom>
          <a:noFill/>
          <a:ln>
            <a:solidFill>
              <a:srgbClr val="006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7308304" y="3136634"/>
            <a:ext cx="142879" cy="1183306"/>
          </a:xfrm>
          <a:prstGeom prst="straightConnector1">
            <a:avLst/>
          </a:prstGeom>
          <a:ln w="28575">
            <a:solidFill>
              <a:srgbClr val="006C3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233854" y="4380874"/>
            <a:ext cx="2778306" cy="1200329"/>
          </a:xfrm>
          <a:prstGeom prst="rect">
            <a:avLst/>
          </a:prstGeom>
          <a:ln w="19050">
            <a:solidFill>
              <a:srgbClr val="003399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</a:rPr>
              <a:t>З</a:t>
            </a:r>
            <a:r>
              <a:rPr lang="ru-RU" b="1" dirty="0" smtClean="0">
                <a:solidFill>
                  <a:srgbClr val="000000"/>
                </a:solidFill>
              </a:rPr>
              <a:t>апись </a:t>
            </a:r>
            <a:r>
              <a:rPr lang="ru-RU" b="1" dirty="0" smtClean="0">
                <a:solidFill>
                  <a:srgbClr val="000000"/>
                </a:solidFill>
              </a:rPr>
              <a:t>требования</a:t>
            </a:r>
            <a:r>
              <a:rPr lang="ru-RU" dirty="0" smtClean="0">
                <a:solidFill>
                  <a:srgbClr val="000000"/>
                </a:solidFill>
              </a:rPr>
              <a:t>, относительно которого обнаружено </a:t>
            </a:r>
            <a:r>
              <a:rPr lang="ru-RU" dirty="0" smtClean="0">
                <a:solidFill>
                  <a:srgbClr val="000000"/>
                </a:solidFill>
              </a:rPr>
              <a:t>несоответствие</a:t>
            </a: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2649" y="3156695"/>
            <a:ext cx="6075575" cy="571504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9786" y="5934164"/>
            <a:ext cx="504056" cy="50405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8996" y="6001526"/>
            <a:ext cx="1454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Г</a:t>
            </a:r>
            <a:r>
              <a:rPr lang="ru-RU" dirty="0" smtClean="0">
                <a:solidFill>
                  <a:srgbClr val="000000"/>
                </a:solidFill>
              </a:rPr>
              <a:t>де нашли?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763861" y="5024470"/>
            <a:ext cx="504056" cy="50405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26559" y="5077556"/>
            <a:ext cx="1415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</a:rPr>
              <a:t>Что не так?</a:t>
            </a:r>
            <a:endParaRPr lang="ru-RU" dirty="0">
              <a:solidFill>
                <a:srgbClr val="000000"/>
              </a:solidFill>
            </a:endParaRPr>
          </a:p>
        </p:txBody>
      </p:sp>
      <p:cxnSp>
        <p:nvCxnSpPr>
          <p:cNvPr id="19" name="Соединительная линия уступом 18"/>
          <p:cNvCxnSpPr/>
          <p:nvPr/>
        </p:nvCxnSpPr>
        <p:spPr>
          <a:xfrm rot="5400000">
            <a:off x="-856669" y="3271364"/>
            <a:ext cx="2465403" cy="278083"/>
          </a:xfrm>
          <a:prstGeom prst="bentConnector3">
            <a:avLst>
              <a:gd name="adj1" fmla="val 548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3406726" y="5632194"/>
            <a:ext cx="504056" cy="50405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995936" y="5699556"/>
            <a:ext cx="1830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</a:rPr>
              <a:t>Что нарушено?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  <p:bldP spid="17" grpId="0" animBg="1"/>
      <p:bldP spid="16" grpId="0" animBg="1"/>
      <p:bldP spid="20" grpId="0" animBg="1"/>
      <p:bldP spid="7" grpId="0" animBg="1"/>
      <p:bldP spid="8" grpId="0"/>
      <p:bldP spid="21" grpId="0" animBg="1"/>
      <p:bldP spid="23" grpId="0"/>
      <p:bldP spid="34" grpId="0" animBg="1"/>
      <p:bldP spid="3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1"/>
            <a:ext cx="5007421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051720" y="4173928"/>
            <a:ext cx="2016224" cy="3836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68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797050"/>
            <a:ext cx="89154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21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77" y="371301"/>
            <a:ext cx="731796" cy="7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77568" y="499486"/>
            <a:ext cx="65752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</a:rPr>
              <a:t>Формулировка </a:t>
            </a:r>
            <a:r>
              <a:rPr lang="ru-RU" sz="2400" dirty="0" smtClean="0">
                <a:solidFill>
                  <a:srgbClr val="000000"/>
                </a:solidFill>
              </a:rPr>
              <a:t>корректирующих действий</a:t>
            </a:r>
            <a:endParaRPr lang="ru-RU" sz="2400" dirty="0">
              <a:solidFill>
                <a:srgbClr val="00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035777" y="1268760"/>
            <a:ext cx="72086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4441816" y="1268760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34588" y="1859339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Ознакомить ответственного сотрудника с требованиями Процедуры 10.09.ПР под роспись.</a:t>
            </a:r>
          </a:p>
          <a:p>
            <a:r>
              <a:rPr lang="ru-RU" sz="2000" dirty="0"/>
              <a:t>Выдать сотруднику учтенный экземпляр действующего документа. Проверить правильность записей в Журнале теоретического обучения по данной дисциплине.</a:t>
            </a:r>
          </a:p>
          <a:p>
            <a:r>
              <a:rPr lang="ru-RU" sz="2000" dirty="0"/>
              <a:t>Провести внеплановый инструктаж всех педагогических работников требованиям Процедуры 10.09.ПР под роспись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7584" y="1859340"/>
            <a:ext cx="6912768" cy="1569660"/>
          </a:xfrm>
          <a:prstGeom prst="roundRect">
            <a:avLst>
              <a:gd name="adj" fmla="val 90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5400000">
            <a:off x="1924" y="3907904"/>
            <a:ext cx="1368152" cy="266328"/>
          </a:xfrm>
          <a:prstGeom prst="bentConnector3">
            <a:avLst>
              <a:gd name="adj1" fmla="val -1109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2835" y="4726759"/>
            <a:ext cx="2584812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dirty="0" smtClean="0"/>
              <a:t>Коррекция</a:t>
            </a:r>
          </a:p>
          <a:p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531721" y="5723039"/>
            <a:ext cx="504056" cy="50405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0162" y="5790401"/>
            <a:ext cx="2035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</a:rPr>
              <a:t>Чтобы исправить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34588" y="3473877"/>
            <a:ext cx="7121787" cy="567191"/>
          </a:xfrm>
          <a:prstGeom prst="roundRect">
            <a:avLst>
              <a:gd name="adj" fmla="val 9022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Соединительная линия уступом 18"/>
          <p:cNvCxnSpPr/>
          <p:nvPr/>
        </p:nvCxnSpPr>
        <p:spPr>
          <a:xfrm rot="16200000" flipH="1">
            <a:off x="7740351" y="4149079"/>
            <a:ext cx="792088" cy="360041"/>
          </a:xfrm>
          <a:prstGeom prst="bentConnector3">
            <a:avLst>
              <a:gd name="adj1" fmla="val -4326"/>
            </a:avLst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89596" y="4725144"/>
            <a:ext cx="3326820" cy="92333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dirty="0" smtClean="0"/>
              <a:t>Корректирующие действия</a:t>
            </a:r>
          </a:p>
          <a:p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4989596" y="5794793"/>
            <a:ext cx="504056" cy="50405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00686" y="5857763"/>
            <a:ext cx="2704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</a:rPr>
              <a:t>Чтобы больше не было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7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5" grpId="0" animBg="1"/>
      <p:bldP spid="16" grpId="0" animBg="1"/>
      <p:bldP spid="17" grpId="0"/>
      <p:bldP spid="18" grpId="0" animBg="1"/>
      <p:bldP spid="22" grpId="0" animBg="1"/>
      <p:bldP spid="23" grpId="0" animBg="1"/>
      <p:bldP spid="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799" y="1196752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Коррекция – это действие по устранению обнаруженного </a:t>
            </a:r>
            <a:r>
              <a:rPr lang="ru-RU" sz="2800" dirty="0" smtClean="0"/>
              <a:t>несоответствия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212976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Корректирующее действие – это действие по устранению причины обнаруженного </a:t>
            </a:r>
            <a:r>
              <a:rPr lang="ru-RU" sz="2800" dirty="0" smtClean="0"/>
              <a:t>несоответствия </a:t>
            </a:r>
            <a:endParaRPr lang="ru-RU" sz="2800" dirty="0"/>
          </a:p>
        </p:txBody>
      </p:sp>
      <p:sp>
        <p:nvSpPr>
          <p:cNvPr id="6" name="Овал 5"/>
          <p:cNvSpPr/>
          <p:nvPr/>
        </p:nvSpPr>
        <p:spPr>
          <a:xfrm>
            <a:off x="867726" y="1345268"/>
            <a:ext cx="657073" cy="657073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67725" y="3356992"/>
            <a:ext cx="657073" cy="657073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002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3695" y="384430"/>
            <a:ext cx="583264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/>
              <a:t>На документе «Рабочая программа по дисциплине основы электроники и электротехники» (бумажная версия)</a:t>
            </a:r>
          </a:p>
          <a:p>
            <a:r>
              <a:rPr lang="ru-RU" sz="1200" dirty="0"/>
              <a:t>отсутствует штамп «учтенный экземпляр». Невозможно определить статус документа (действующий/не действующий).</a:t>
            </a:r>
          </a:p>
          <a:p>
            <a:r>
              <a:rPr lang="ru-RU" sz="1200" dirty="0"/>
              <a:t>Не выполнены требования п.4.8.3 Процедуры</a:t>
            </a:r>
          </a:p>
          <a:p>
            <a:r>
              <a:rPr lang="ru-RU" sz="1200" dirty="0"/>
              <a:t>разработки образовательных программ 10.09.ПР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3695" y="5321486"/>
            <a:ext cx="5179138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dirty="0"/>
              <a:t>Ознакомить ответственного сотрудника с требованиями Процедуры 10.09.ПР под роспись.</a:t>
            </a:r>
          </a:p>
          <a:p>
            <a:r>
              <a:rPr lang="ru-RU" sz="1200" dirty="0"/>
              <a:t>Выдать сотруднику учтенный экземпляр действующего документа. Проверить правильность записей в Журнале теоретического обучения по данной дисциплине.</a:t>
            </a:r>
          </a:p>
          <a:p>
            <a:pPr lvl="0"/>
            <a:r>
              <a:rPr lang="ru-RU" sz="1200" dirty="0" smtClean="0">
                <a:solidFill>
                  <a:srgbClr val="000000"/>
                </a:solidFill>
              </a:rPr>
              <a:t>Провести </a:t>
            </a:r>
            <a:r>
              <a:rPr lang="ru-RU" sz="1200" dirty="0">
                <a:solidFill>
                  <a:srgbClr val="000000"/>
                </a:solidFill>
              </a:rPr>
              <a:t>внеплановый инструктаж всех педагогических работников требованиям Процедуры 10.09.ПР под роспись</a:t>
            </a:r>
            <a:endParaRPr lang="ru-RU" sz="1200" dirty="0">
              <a:solidFill>
                <a:srgbClr val="0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44" y="2317261"/>
            <a:ext cx="1198431" cy="15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372" y="2216067"/>
            <a:ext cx="766762" cy="162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1309068" y="1584759"/>
            <a:ext cx="337313" cy="577984"/>
          </a:xfrm>
          <a:prstGeom prst="downArrow">
            <a:avLst>
              <a:gd name="adj1" fmla="val 50000"/>
              <a:gd name="adj2" fmla="val 8329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091528" y="3882533"/>
            <a:ext cx="772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Аудитор</a:t>
            </a:r>
            <a:endParaRPr lang="ru-RU" sz="1200" dirty="0"/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2904608" y="2721559"/>
            <a:ext cx="337313" cy="577984"/>
          </a:xfrm>
          <a:prstGeom prst="downArrow">
            <a:avLst>
              <a:gd name="adj1" fmla="val 50000"/>
              <a:gd name="adj2" fmla="val 8329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91815" y="3882533"/>
            <a:ext cx="127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Руководитель </a:t>
            </a:r>
            <a:br>
              <a:rPr lang="ru-RU" sz="1200" dirty="0" smtClean="0"/>
            </a:br>
            <a:r>
              <a:rPr lang="ru-RU" sz="1200" dirty="0" smtClean="0"/>
              <a:t>подразделения</a:t>
            </a:r>
            <a:endParaRPr lang="ru-RU" sz="1200" dirty="0"/>
          </a:p>
        </p:txBody>
      </p:sp>
      <p:sp>
        <p:nvSpPr>
          <p:cNvPr id="11" name="Стрелка вниз 10"/>
          <p:cNvSpPr/>
          <p:nvPr/>
        </p:nvSpPr>
        <p:spPr>
          <a:xfrm rot="18912758">
            <a:off x="1941405" y="3635422"/>
            <a:ext cx="230487" cy="628644"/>
          </a:xfrm>
          <a:prstGeom prst="downArrow">
            <a:avLst>
              <a:gd name="adj1" fmla="val 50000"/>
              <a:gd name="adj2" fmla="val 8329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687242" flipH="1">
            <a:off x="3528969" y="3640480"/>
            <a:ext cx="230487" cy="593789"/>
          </a:xfrm>
          <a:prstGeom prst="downArrow">
            <a:avLst>
              <a:gd name="adj1" fmla="val 50000"/>
              <a:gd name="adj2" fmla="val 8329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68755" y="4159532"/>
            <a:ext cx="1177833" cy="54313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Анализ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2689014" y="4713251"/>
            <a:ext cx="337313" cy="577984"/>
          </a:xfrm>
          <a:prstGeom prst="downArrow">
            <a:avLst>
              <a:gd name="adj1" fmla="val 50000"/>
              <a:gd name="adj2" fmla="val 8329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092280" y="261319"/>
            <a:ext cx="1656184" cy="1323439"/>
          </a:xfrm>
          <a:prstGeom prst="wedgeRoundRectCallout">
            <a:avLst>
              <a:gd name="adj1" fmla="val -97925"/>
              <a:gd name="adj2" fmla="val 15814"/>
              <a:gd name="adj3" fmla="val 16667"/>
            </a:avLst>
          </a:prstGeom>
          <a:solidFill>
            <a:srgbClr val="9B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6"/>
                </a:solidFill>
              </a:rPr>
              <a:t>Н</a:t>
            </a:r>
            <a:r>
              <a:rPr lang="ru-RU" sz="1400" dirty="0" smtClean="0">
                <a:solidFill>
                  <a:schemeClr val="accent6"/>
                </a:solidFill>
              </a:rPr>
              <a:t>есоответствие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516216" y="5321485"/>
            <a:ext cx="2232248" cy="969473"/>
          </a:xfrm>
          <a:prstGeom prst="wedgeRoundRectCallout">
            <a:avLst>
              <a:gd name="adj1" fmla="val -87483"/>
              <a:gd name="adj2" fmla="val 20227"/>
              <a:gd name="adj3" fmla="val 16667"/>
            </a:avLst>
          </a:prstGeom>
          <a:solidFill>
            <a:srgbClr val="9BD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/>
                </a:solidFill>
              </a:rPr>
              <a:t>Коррекция и Корректирующие действие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48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9" grpId="0" animBg="1"/>
      <p:bldP spid="10" grpId="0"/>
      <p:bldP spid="11" grpId="0" animBg="1"/>
      <p:bldP spid="12" grpId="0" animBg="1"/>
      <p:bldP spid="6" grpId="0" animBg="1"/>
      <p:bldP spid="14" grpId="0" animBg="1"/>
      <p:bldP spid="8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36375" y="416021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545228"/>
            <a:ext cx="2463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такое аудит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372" y="1478225"/>
            <a:ext cx="80960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Аудит</a:t>
            </a:r>
            <a:r>
              <a:rPr lang="ru-RU" sz="2400" dirty="0" smtClean="0"/>
              <a:t> – это независимая экспертиза на основе проверки соблюдения порядка ведения, полноты и точности отчетности деятельности предприятия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497090" y="3083769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4363" y="3212976"/>
            <a:ext cx="4637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Что такое аудит в образовании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7157" y="4091880"/>
            <a:ext cx="80405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Педагогический аудит </a:t>
            </a:r>
            <a:r>
              <a:rPr lang="ru-RU" sz="2400" dirty="0" smtClean="0"/>
              <a:t>– это экспертиза, характеризующаяся процессами исследования образовательной ситуации в ОУ с привлечением научно-общественного сообщества с целью оказания методического сервиса по совершенствованию образовательной ситуации в ОУ</a:t>
            </a:r>
            <a:endParaRPr lang="ru-RU" sz="24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2799177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6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885825"/>
            <a:ext cx="8451850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92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9" y="1"/>
            <a:ext cx="57041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0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2276872"/>
            <a:ext cx="45606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</a:t>
            </a:r>
            <a:b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занятие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460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872" y="202957"/>
            <a:ext cx="2204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Содержание папки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45568" y="2272804"/>
            <a:ext cx="75198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Нормативная документация:</a:t>
            </a:r>
          </a:p>
          <a:p>
            <a:r>
              <a:rPr lang="ru-RU" sz="2400" dirty="0" smtClean="0"/>
              <a:t>ФГОС СПО </a:t>
            </a:r>
          </a:p>
          <a:p>
            <a:r>
              <a:rPr lang="ru-RU" sz="2400" dirty="0" smtClean="0"/>
              <a:t>ПДНВ (1 экземпляр на столе)</a:t>
            </a:r>
          </a:p>
          <a:p>
            <a:r>
              <a:rPr lang="ru-RU" sz="2400" dirty="0" smtClean="0"/>
              <a:t>Процедура разработки образовательных программ</a:t>
            </a:r>
          </a:p>
          <a:p>
            <a:r>
              <a:rPr lang="ru-RU" sz="2400" dirty="0" smtClean="0"/>
              <a:t>Положение о сайте </a:t>
            </a:r>
            <a:r>
              <a:rPr lang="ru-RU" sz="2400" dirty="0" err="1" smtClean="0"/>
              <a:t>СПбМТК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6" name="Picture 2" descr="http://1.bp.blogspot.com/_5BVbwiLXWd0/TJGB3Dt59eI/AAAAAAAABJE/Gb9GLkHBh7o/s1600/NOTEBOOK+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52736"/>
            <a:ext cx="1728192" cy="109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75520" y="4703890"/>
            <a:ext cx="46045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Инструкция:</a:t>
            </a:r>
            <a:endParaRPr lang="ru-RU" sz="2400" b="1" dirty="0" smtClean="0"/>
          </a:p>
          <a:p>
            <a:r>
              <a:rPr lang="ru-RU" sz="2400" dirty="0" smtClean="0"/>
              <a:t>Формулировки несоответствия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426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6121" y="2333685"/>
            <a:ext cx="492166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Комплект УМК (для аудита</a:t>
            </a:r>
            <a:r>
              <a:rPr lang="ru-RU" sz="2400" b="1" dirty="0" smtClean="0"/>
              <a:t>):</a:t>
            </a:r>
          </a:p>
          <a:p>
            <a:endParaRPr lang="ru-RU" sz="2400" b="1" dirty="0" smtClean="0"/>
          </a:p>
          <a:p>
            <a:r>
              <a:rPr lang="ru-RU" sz="2400" dirty="0" smtClean="0"/>
              <a:t>Учебный план</a:t>
            </a:r>
          </a:p>
          <a:p>
            <a:r>
              <a:rPr lang="ru-RU" sz="2400" dirty="0" smtClean="0"/>
              <a:t>Календарный график</a:t>
            </a:r>
          </a:p>
          <a:p>
            <a:r>
              <a:rPr lang="ru-RU" sz="2400" dirty="0" smtClean="0"/>
              <a:t>Комплект рабочих программ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</a:t>
            </a:r>
            <a:r>
              <a:rPr lang="ru-RU" sz="2400" dirty="0" smtClean="0"/>
              <a:t>профессиональный цикл)</a:t>
            </a:r>
          </a:p>
          <a:p>
            <a:r>
              <a:rPr lang="ru-RU" sz="2400" dirty="0" smtClean="0"/>
              <a:t>Программы практики</a:t>
            </a:r>
          </a:p>
          <a:p>
            <a:r>
              <a:rPr lang="ru-RU" sz="2400" dirty="0" smtClean="0"/>
              <a:t>Контрольно-оценочные средства</a:t>
            </a:r>
          </a:p>
          <a:p>
            <a:r>
              <a:rPr lang="ru-RU" sz="2400" dirty="0" smtClean="0"/>
              <a:t>Методические рекомендации</a:t>
            </a:r>
          </a:p>
          <a:p>
            <a:r>
              <a:rPr lang="ru-RU" sz="2400" dirty="0" smtClean="0"/>
              <a:t>Журнал регистрации УМК</a:t>
            </a:r>
          </a:p>
          <a:p>
            <a:r>
              <a:rPr lang="ru-RU" sz="2400" dirty="0" smtClean="0"/>
              <a:t>Скриншот сайта </a:t>
            </a:r>
            <a:r>
              <a:rPr lang="ru-RU" sz="2400" dirty="0" err="1" smtClean="0"/>
              <a:t>СПбМТК</a:t>
            </a:r>
            <a:endParaRPr lang="ru-RU" sz="2400" dirty="0" smtClean="0"/>
          </a:p>
          <a:p>
            <a:r>
              <a:rPr lang="ru-RU" sz="2400" dirty="0" smtClean="0"/>
              <a:t>Протокол заседания ЦМК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7872" y="202957"/>
            <a:ext cx="2204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Содержание папки</a:t>
            </a:r>
            <a:endParaRPr lang="ru-RU" dirty="0"/>
          </a:p>
        </p:txBody>
      </p:sp>
      <p:pic>
        <p:nvPicPr>
          <p:cNvPr id="8" name="Picture 2" descr="http://1.bp.blogspot.com/_5BVbwiLXWd0/TJGB3Dt59eI/AAAAAAAABJE/Gb9GLkHBh7o/s1600/NOTEBOOK+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52736"/>
            <a:ext cx="1728192" cy="109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96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2674640"/>
            <a:ext cx="463453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Бланки для заполнения</a:t>
            </a:r>
            <a:r>
              <a:rPr lang="ru-RU" sz="2400" b="1" dirty="0" smtClean="0"/>
              <a:t>:</a:t>
            </a:r>
          </a:p>
          <a:p>
            <a:endParaRPr lang="ru-RU" sz="2400" b="1" dirty="0" smtClean="0"/>
          </a:p>
          <a:p>
            <a:r>
              <a:rPr lang="ru-RU" sz="2400" dirty="0" smtClean="0"/>
              <a:t>Программа проведения аудита</a:t>
            </a:r>
          </a:p>
          <a:p>
            <a:r>
              <a:rPr lang="ru-RU" sz="2400" dirty="0" smtClean="0"/>
              <a:t>Контрольный лист</a:t>
            </a:r>
          </a:p>
          <a:p>
            <a:r>
              <a:rPr lang="ru-RU" sz="2400" dirty="0" smtClean="0"/>
              <a:t>Акт о несоответствии</a:t>
            </a:r>
          </a:p>
          <a:p>
            <a:r>
              <a:rPr lang="ru-RU" sz="2400" dirty="0" smtClean="0"/>
              <a:t>Отчет</a:t>
            </a:r>
          </a:p>
          <a:p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357872" y="202957"/>
            <a:ext cx="2204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Содержание папки</a:t>
            </a:r>
            <a:endParaRPr lang="ru-RU" dirty="0"/>
          </a:p>
        </p:txBody>
      </p:sp>
      <p:pic>
        <p:nvPicPr>
          <p:cNvPr id="8" name="Picture 2" descr="http://1.bp.blogspot.com/_5BVbwiLXWd0/TJGB3Dt59eI/AAAAAAAABJE/Gb9GLkHBh7o/s1600/NOTEBOOK+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52736"/>
            <a:ext cx="1728192" cy="109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26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9925" y="188640"/>
            <a:ext cx="3699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Алгоритм </a:t>
            </a:r>
            <a:r>
              <a:rPr lang="ru-RU" dirty="0" smtClean="0"/>
              <a:t>практического занятия</a:t>
            </a:r>
            <a:endParaRPr lang="ru-RU" dirty="0"/>
          </a:p>
        </p:txBody>
      </p:sp>
      <p:pic>
        <p:nvPicPr>
          <p:cNvPr id="1026" name="Picture 2" descr="http://1.bp.blogspot.com/_5BVbwiLXWd0/TJGB3Dt59eI/AAAAAAAABJE/Gb9GLkHBh7o/s1600/NOTEBOOK+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35" y="1340768"/>
            <a:ext cx="1728192" cy="109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2753370" y="1586274"/>
            <a:ext cx="489204" cy="242316"/>
          </a:xfrm>
          <a:prstGeom prst="rightArrow">
            <a:avLst>
              <a:gd name="adj1" fmla="val 50000"/>
              <a:gd name="adj2" fmla="val 7219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964494"/>
            <a:ext cx="1368152" cy="1728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2"/>
                </a:solidFill>
              </a:rPr>
              <a:t>Программа аудита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7331702">
            <a:off x="3765925" y="3003323"/>
            <a:ext cx="489204" cy="242316"/>
          </a:xfrm>
          <a:prstGeom prst="rightArrow">
            <a:avLst>
              <a:gd name="adj1" fmla="val 50000"/>
              <a:gd name="adj2" fmla="val 7219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23828" y="3484399"/>
            <a:ext cx="1368152" cy="1728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2"/>
                </a:solidFill>
              </a:rPr>
              <a:t>Контрольный лист</a:t>
            </a:r>
            <a:endParaRPr lang="ru-RU" sz="1400" dirty="0">
              <a:solidFill>
                <a:schemeClr val="accent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9985" y="3509912"/>
            <a:ext cx="912101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УМК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2385" y="3662312"/>
            <a:ext cx="912101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УМК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4785" y="3814712"/>
            <a:ext cx="912101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УМК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7185" y="3967112"/>
            <a:ext cx="912101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УМК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4622711" y="4227337"/>
            <a:ext cx="489204" cy="242316"/>
          </a:xfrm>
          <a:prstGeom prst="rightArrow">
            <a:avLst>
              <a:gd name="adj1" fmla="val 50000"/>
              <a:gd name="adj2" fmla="val 7219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336901" y="3437417"/>
            <a:ext cx="1368152" cy="1728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2"/>
                </a:solidFill>
              </a:rPr>
              <a:t>Акт</a:t>
            </a:r>
          </a:p>
          <a:p>
            <a:pPr algn="ctr"/>
            <a:r>
              <a:rPr lang="ru-RU" sz="1100" dirty="0">
                <a:solidFill>
                  <a:schemeClr val="accent2"/>
                </a:solidFill>
              </a:rPr>
              <a:t>о</a:t>
            </a:r>
            <a:r>
              <a:rPr lang="ru-RU" sz="1100" dirty="0" smtClean="0">
                <a:solidFill>
                  <a:schemeClr val="accent2"/>
                </a:solidFill>
              </a:rPr>
              <a:t> несоответствии</a:t>
            </a:r>
            <a:endParaRPr lang="ru-RU" sz="1100" dirty="0">
              <a:solidFill>
                <a:schemeClr val="accent2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652121" y="1876552"/>
            <a:ext cx="1944216" cy="1145504"/>
          </a:xfrm>
          <a:prstGeom prst="roundRect">
            <a:avLst/>
          </a:prstGeom>
          <a:noFill/>
          <a:ln>
            <a:solidFill>
              <a:srgbClr val="006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>
                  <a:solidFill>
                    <a:srgbClr val="006C31"/>
                  </a:solidFill>
                </a:ln>
                <a:solidFill>
                  <a:srgbClr val="00B050"/>
                </a:solidFill>
              </a:rPr>
              <a:t>Определить</a:t>
            </a:r>
          </a:p>
          <a:p>
            <a:pPr algn="ctr"/>
            <a:r>
              <a:rPr lang="ru-RU" sz="1600" dirty="0">
                <a:ln>
                  <a:solidFill>
                    <a:srgbClr val="006C31"/>
                  </a:solidFill>
                </a:ln>
                <a:solidFill>
                  <a:srgbClr val="00B050"/>
                </a:solidFill>
              </a:rPr>
              <a:t>к</a:t>
            </a:r>
            <a:r>
              <a:rPr lang="ru-RU" sz="1600" dirty="0" smtClean="0">
                <a:ln>
                  <a:solidFill>
                    <a:srgbClr val="006C31"/>
                  </a:solidFill>
                </a:ln>
                <a:solidFill>
                  <a:srgbClr val="00B050"/>
                </a:solidFill>
              </a:rPr>
              <a:t>орректирующие </a:t>
            </a:r>
            <a:r>
              <a:rPr lang="ru-RU" sz="1600" dirty="0" smtClean="0">
                <a:ln>
                  <a:solidFill>
                    <a:srgbClr val="006C31"/>
                  </a:solidFill>
                </a:ln>
                <a:solidFill>
                  <a:srgbClr val="00B050"/>
                </a:solidFill>
              </a:rPr>
              <a:t>действия</a:t>
            </a:r>
            <a:endParaRPr lang="ru-RU" sz="1600" dirty="0">
              <a:ln>
                <a:solidFill>
                  <a:srgbClr val="006C31"/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35" name="Прямая со стрелкой 34"/>
          <p:cNvCxnSpPr>
            <a:stCxn id="32" idx="2"/>
          </p:cNvCxnSpPr>
          <p:nvPr/>
        </p:nvCxnSpPr>
        <p:spPr>
          <a:xfrm flipH="1">
            <a:off x="6156176" y="3022056"/>
            <a:ext cx="468053" cy="667618"/>
          </a:xfrm>
          <a:prstGeom prst="straightConnector1">
            <a:avLst/>
          </a:prstGeom>
          <a:ln>
            <a:solidFill>
              <a:srgbClr val="006C3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Стрелка вправо 36"/>
          <p:cNvSpPr/>
          <p:nvPr/>
        </p:nvSpPr>
        <p:spPr>
          <a:xfrm>
            <a:off x="6948264" y="4227337"/>
            <a:ext cx="489204" cy="242316"/>
          </a:xfrm>
          <a:prstGeom prst="rightArrow">
            <a:avLst>
              <a:gd name="adj1" fmla="val 50000"/>
              <a:gd name="adj2" fmla="val 7219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525186" y="3437417"/>
            <a:ext cx="1368152" cy="1728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2"/>
                </a:solidFill>
              </a:rPr>
              <a:t>Отчет</a:t>
            </a:r>
          </a:p>
          <a:p>
            <a:pPr algn="ctr"/>
            <a:r>
              <a:rPr lang="ru-RU" sz="1100" dirty="0">
                <a:solidFill>
                  <a:schemeClr val="accent2"/>
                </a:solidFill>
              </a:rPr>
              <a:t>о</a:t>
            </a:r>
            <a:r>
              <a:rPr lang="ru-RU" sz="1100" dirty="0" smtClean="0">
                <a:solidFill>
                  <a:schemeClr val="accent2"/>
                </a:solidFill>
              </a:rPr>
              <a:t> аудите</a:t>
            </a:r>
            <a:endParaRPr lang="ru-RU" sz="1100" dirty="0">
              <a:solidFill>
                <a:schemeClr val="accent2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061358" y="5460257"/>
            <a:ext cx="1944216" cy="1145504"/>
          </a:xfrm>
          <a:prstGeom prst="roundRect">
            <a:avLst/>
          </a:prstGeom>
          <a:noFill/>
          <a:ln>
            <a:solidFill>
              <a:srgbClr val="006C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>
                  <a:solidFill>
                    <a:srgbClr val="006C31"/>
                  </a:solidFill>
                </a:ln>
                <a:solidFill>
                  <a:srgbClr val="00B050"/>
                </a:solidFill>
              </a:rPr>
              <a:t>Определить</a:t>
            </a:r>
          </a:p>
          <a:p>
            <a:pPr algn="ctr"/>
            <a:r>
              <a:rPr lang="ru-RU" sz="1600" dirty="0" smtClean="0">
                <a:ln>
                  <a:solidFill>
                    <a:srgbClr val="006C31"/>
                  </a:solidFill>
                </a:ln>
                <a:solidFill>
                  <a:srgbClr val="00B050"/>
                </a:solidFill>
              </a:rPr>
              <a:t>Несоответствия</a:t>
            </a:r>
            <a:endParaRPr lang="ru-RU" sz="1600" dirty="0">
              <a:ln>
                <a:solidFill>
                  <a:srgbClr val="006C31"/>
                </a:solidFill>
              </a:ln>
              <a:solidFill>
                <a:srgbClr val="00B050"/>
              </a:solidFill>
            </a:endParaRPr>
          </a:p>
        </p:txBody>
      </p:sp>
      <p:cxnSp>
        <p:nvCxnSpPr>
          <p:cNvPr id="26" name="Прямая со стрелкой 25"/>
          <p:cNvCxnSpPr>
            <a:stCxn id="24" idx="0"/>
          </p:cNvCxnSpPr>
          <p:nvPr/>
        </p:nvCxnSpPr>
        <p:spPr>
          <a:xfrm flipH="1" flipV="1">
            <a:off x="6020977" y="4877578"/>
            <a:ext cx="12489" cy="582679"/>
          </a:xfrm>
          <a:prstGeom prst="straightConnector1">
            <a:avLst/>
          </a:prstGeom>
          <a:ln>
            <a:solidFill>
              <a:srgbClr val="006C3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2753370" y="5453641"/>
            <a:ext cx="1944216" cy="11455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>
                  <a:solidFill>
                    <a:srgbClr val="006C31"/>
                  </a:solidFill>
                </a:ln>
                <a:solidFill>
                  <a:srgbClr val="FF0000"/>
                </a:solidFill>
              </a:rPr>
              <a:t>Нормативная документация</a:t>
            </a:r>
            <a:endParaRPr lang="ru-RU" sz="1600" dirty="0">
              <a:ln>
                <a:solidFill>
                  <a:srgbClr val="006C31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>
            <a:stCxn id="39" idx="0"/>
          </p:cNvCxnSpPr>
          <p:nvPr/>
        </p:nvCxnSpPr>
        <p:spPr>
          <a:xfrm flipH="1" flipV="1">
            <a:off x="1343454" y="4821282"/>
            <a:ext cx="208815" cy="6959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17185" y="2468232"/>
            <a:ext cx="1159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/>
              <a:t>Раздаточный </a:t>
            </a:r>
            <a:br>
              <a:rPr lang="ru-RU" sz="1200" dirty="0" smtClean="0"/>
            </a:br>
            <a:r>
              <a:rPr lang="ru-RU" sz="1200" dirty="0" smtClean="0"/>
              <a:t>материал</a:t>
            </a:r>
            <a:endParaRPr lang="ru-RU" sz="12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2195736" y="4814441"/>
            <a:ext cx="1046838" cy="774799"/>
          </a:xfrm>
          <a:prstGeom prst="straightConnector1">
            <a:avLst/>
          </a:prstGeom>
          <a:ln>
            <a:solidFill>
              <a:srgbClr val="006C3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764785" y="5517232"/>
            <a:ext cx="1574967" cy="648072"/>
          </a:xfrm>
          <a:prstGeom prst="roundRect">
            <a:avLst/>
          </a:prstGeom>
          <a:solidFill>
            <a:srgbClr val="FFB5A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С</a:t>
            </a:r>
            <a:r>
              <a:rPr lang="ru-RU" sz="1600" dirty="0" smtClean="0">
                <a:solidFill>
                  <a:srgbClr val="FF0000"/>
                </a:solidFill>
              </a:rPr>
              <a:t>оответствие</a:t>
            </a:r>
            <a:endParaRPr lang="ru-RU" sz="1600" dirty="0">
              <a:solidFill>
                <a:srgbClr val="FF0000"/>
              </a:solidFill>
            </a:endParaRPr>
          </a:p>
        </p:txBody>
      </p:sp>
      <p:cxnSp>
        <p:nvCxnSpPr>
          <p:cNvPr id="42" name="Прямая со стрелкой 41"/>
          <p:cNvCxnSpPr>
            <a:stCxn id="39" idx="3"/>
          </p:cNvCxnSpPr>
          <p:nvPr/>
        </p:nvCxnSpPr>
        <p:spPr>
          <a:xfrm>
            <a:off x="2339752" y="5841268"/>
            <a:ext cx="658220" cy="1917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02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5" grpId="0" animBg="1"/>
      <p:bldP spid="33" grpId="0" animBg="1"/>
      <p:bldP spid="32" grpId="0" animBg="1"/>
      <p:bldP spid="37" grpId="0" animBg="1"/>
      <p:bldP spid="38" grpId="0" animBg="1"/>
      <p:bldP spid="24" grpId="0" animBg="1"/>
      <p:bldP spid="27" grpId="0" animBg="1"/>
      <p:bldP spid="18" grpId="0"/>
      <p:bldP spid="3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лог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5913"/>
            <a:ext cx="100806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2701925" y="381000"/>
            <a:ext cx="47942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smtClean="0">
                <a:solidFill>
                  <a:srgbClr val="000000"/>
                </a:solidFill>
              </a:rPr>
              <a:t>САНКТ-ПЕТЕРБУРГСКОЕ ГОСУДАРСТВЕННОЕ АВТОНОМНОЕ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smtClean="0">
                <a:solidFill>
                  <a:srgbClr val="000000"/>
                </a:solidFill>
              </a:rPr>
              <a:t>ПРОФЕССИОНАЛЬНОЕ ОБРАЗОВАТЕЛЬНОЕ УЧРЕЖДЕНИЕ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smtClean="0">
                <a:solidFill>
                  <a:srgbClr val="000000"/>
                </a:solidFill>
              </a:rPr>
              <a:t>МОРСКОЙ ТЕХНИЧЕСКИЙ КОЛЛЕДЖ</a:t>
            </a:r>
          </a:p>
        </p:txBody>
      </p:sp>
      <p:sp>
        <p:nvSpPr>
          <p:cNvPr id="138244" name="Line 4"/>
          <p:cNvSpPr>
            <a:spLocks noChangeShapeType="1"/>
          </p:cNvSpPr>
          <p:nvPr/>
        </p:nvSpPr>
        <p:spPr bwMode="auto">
          <a:xfrm>
            <a:off x="381000" y="1371600"/>
            <a:ext cx="830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1700213"/>
            <a:ext cx="8534400" cy="865187"/>
          </a:xfrm>
        </p:spPr>
        <p:txBody>
          <a:bodyPr/>
          <a:lstStyle/>
          <a:p>
            <a:pPr>
              <a:defRPr/>
            </a:pPr>
            <a:r>
              <a:rPr lang="ru-RU" alt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  <p:pic>
        <p:nvPicPr>
          <p:cNvPr id="138246" name="Picture 4" descr="iso9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1463"/>
            <a:ext cx="104616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360363" y="3644900"/>
            <a:ext cx="8534400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ru-RU" alt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Вопросы по системе менеджмента </a:t>
            </a:r>
            <a:br>
              <a:rPr lang="ru-RU" alt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alt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качества можно задать: </a:t>
            </a:r>
            <a:endParaRPr lang="en-US" alt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l">
              <a:defRPr/>
            </a:pPr>
            <a:endParaRPr lang="ru-RU" alt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 algn="l">
              <a:buFont typeface="Wingdings"/>
              <a:buChar char="("/>
              <a:defRPr/>
            </a:pPr>
            <a:r>
              <a:rPr lang="ru-RU" sz="2800" dirty="0" smtClean="0">
                <a:solidFill>
                  <a:srgbClr val="000000"/>
                </a:solidFill>
                <a:sym typeface="Wingdings"/>
              </a:rPr>
              <a:t>8(812) 7503147 Марина Константиновна</a:t>
            </a:r>
            <a:endParaRPr lang="en-US" sz="2800" dirty="0" smtClean="0">
              <a:solidFill>
                <a:srgbClr val="000000"/>
              </a:solidFill>
              <a:sym typeface="Wingdings"/>
            </a:endParaRPr>
          </a:p>
          <a:p>
            <a:pPr marL="457200" indent="-457200" algn="l">
              <a:buFont typeface="Wingdings"/>
              <a:buChar char="("/>
              <a:defRPr/>
            </a:pPr>
            <a:endParaRPr lang="ru-RU" sz="2800" dirty="0" smtClean="0">
              <a:solidFill>
                <a:srgbClr val="000000"/>
              </a:solidFill>
              <a:sym typeface="Wingdings"/>
            </a:endParaRPr>
          </a:p>
          <a:p>
            <a:pPr algn="l">
              <a:defRPr/>
            </a:pPr>
            <a:r>
              <a:rPr lang="ru-RU" sz="2800" dirty="0" smtClean="0">
                <a:solidFill>
                  <a:srgbClr val="000000"/>
                </a:solidFill>
                <a:sym typeface="Wingdings"/>
              </a:rPr>
              <a:t> </a:t>
            </a:r>
            <a:r>
              <a:rPr lang="en-US" sz="2800" dirty="0" smtClean="0">
                <a:solidFill>
                  <a:srgbClr val="000000"/>
                </a:solidFill>
                <a:sym typeface="Wingdings"/>
              </a:rPr>
              <a:t>seaman@spbmtc.com</a:t>
            </a:r>
            <a:endParaRPr lang="ru-RU" sz="2800" dirty="0">
              <a:solidFill>
                <a:srgbClr val="000000"/>
              </a:solidFill>
            </a:endParaRPr>
          </a:p>
          <a:p>
            <a:pPr algn="l">
              <a:defRPr/>
            </a:pPr>
            <a:endParaRPr lang="ru-RU" alt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458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0" y="5157192"/>
            <a:ext cx="4080810" cy="1477328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/>
              <a:t>Критерии аудита - совокупность политик, процедур или требований, используемых в качестве основы для сопоставления со свидетельствами аудита.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77" y="371301"/>
            <a:ext cx="731796" cy="7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7568" y="371301"/>
            <a:ext cx="6575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ISO 19011: 2011 «Руководящие указания </a:t>
            </a:r>
            <a:br>
              <a:rPr lang="ru-RU" sz="2400" dirty="0" smtClean="0"/>
            </a:br>
            <a:r>
              <a:rPr lang="ru-RU" sz="2400" dirty="0" smtClean="0"/>
              <a:t>для аудита систем менеджмента»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35777" y="1412776"/>
            <a:ext cx="720863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41816" y="141277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12649" y="1844824"/>
            <a:ext cx="8218167" cy="1323439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000000"/>
                </a:solidFill>
              </a:rPr>
              <a:t>Аудит - </a:t>
            </a:r>
            <a:r>
              <a:rPr lang="ru-RU" sz="2000" dirty="0">
                <a:solidFill>
                  <a:srgbClr val="000000"/>
                </a:solidFill>
              </a:rPr>
              <a:t>систематический, независимый и документированный процесс получения свидетельств аудита и их объективного оценивания в целях установления того, в какой степени обеспечено соответствие критериям аудита.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2204864"/>
            <a:ext cx="2520280" cy="3016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2649" y="3429000"/>
            <a:ext cx="3929167" cy="147732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</a:rPr>
              <a:t>Свидетельства аудита -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записи, изложение фактов или другая информация, которые имеют отношение к критериям аудита и могут быть проверены.</a:t>
            </a:r>
          </a:p>
        </p:txBody>
      </p:sp>
      <p:cxnSp>
        <p:nvCxnSpPr>
          <p:cNvPr id="15" name="Прямая со стрелкой 14"/>
          <p:cNvCxnSpPr>
            <a:endCxn id="13" idx="0"/>
          </p:cNvCxnSpPr>
          <p:nvPr/>
        </p:nvCxnSpPr>
        <p:spPr>
          <a:xfrm flipH="1">
            <a:off x="2477233" y="2506543"/>
            <a:ext cx="438583" cy="92245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2017373" y="4293096"/>
            <a:ext cx="1978563" cy="3016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995936" y="4594775"/>
            <a:ext cx="576065" cy="58015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36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7191" y="5358901"/>
            <a:ext cx="2410409" cy="36933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2164567" y="286813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416020"/>
            <a:ext cx="3766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Когда проводиться аудит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41370" y="4558824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000000"/>
                </a:solidFill>
              </a:rPr>
              <a:t>По предложениями </a:t>
            </a:r>
            <a:r>
              <a:rPr lang="ru-RU" sz="1600" dirty="0">
                <a:solidFill>
                  <a:srgbClr val="000000"/>
                </a:solidFill>
              </a:rPr>
              <a:t>структурных подразделений и т.п.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71600" y="1196752"/>
            <a:ext cx="73448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971600" y="3100200"/>
            <a:ext cx="228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Плановый аудит 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83638" y="3100200"/>
            <a:ext cx="228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/>
            <a:r>
              <a:rPr lang="ru-RU" sz="2400" dirty="0">
                <a:solidFill>
                  <a:srgbClr val="000000"/>
                </a:solidFill>
              </a:rPr>
              <a:t>Инициативный аудит</a:t>
            </a:r>
          </a:p>
        </p:txBody>
      </p:sp>
      <p:cxnSp>
        <p:nvCxnSpPr>
          <p:cNvPr id="12" name="Прямая со стрелкой 11"/>
          <p:cNvCxnSpPr>
            <a:endCxn id="9" idx="0"/>
          </p:cNvCxnSpPr>
          <p:nvPr/>
        </p:nvCxnSpPr>
        <p:spPr>
          <a:xfrm rot="5400000">
            <a:off x="1455472" y="1855880"/>
            <a:ext cx="1903448" cy="585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940152" y="1196752"/>
            <a:ext cx="286486" cy="19135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103849" y="3910844"/>
            <a:ext cx="0" cy="5371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960849" y="4447999"/>
            <a:ext cx="2286000" cy="171730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при подготовке ПОУ к сертификации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и затем регулярно (не реже 1 раза в год).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691590" y="1617915"/>
            <a:ext cx="19724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000000"/>
                </a:solidFill>
              </a:rPr>
              <a:t>По требованию </a:t>
            </a:r>
            <a:r>
              <a:rPr lang="ru-RU" sz="1600" dirty="0">
                <a:solidFill>
                  <a:srgbClr val="000000"/>
                </a:solidFill>
              </a:rPr>
              <a:t>потребителей образовательных </a:t>
            </a:r>
            <a:r>
              <a:rPr lang="ru-RU" sz="1600" dirty="0" smtClean="0">
                <a:solidFill>
                  <a:srgbClr val="000000"/>
                </a:solidFill>
              </a:rPr>
              <a:t>услуг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34833" y="4563082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</a:rPr>
              <a:t>По рекламациям (</a:t>
            </a:r>
            <a:r>
              <a:rPr lang="ru-RU" sz="1600" dirty="0">
                <a:solidFill>
                  <a:srgbClr val="000000"/>
                </a:solidFill>
              </a:rPr>
              <a:t>жалобы, обращения, претензии</a:t>
            </a:r>
            <a:r>
              <a:rPr lang="ru-RU" sz="1600" dirty="0" smtClean="0">
                <a:solidFill>
                  <a:srgbClr val="000000"/>
                </a:solidFill>
              </a:rPr>
              <a:t>)</a:t>
            </a:r>
            <a:endParaRPr lang="ru-RU" sz="1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730821" y="1753162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000000"/>
                </a:solidFill>
              </a:rPr>
              <a:t>По указаниями </a:t>
            </a:r>
            <a:r>
              <a:rPr lang="ru-RU" sz="1600" dirty="0">
                <a:solidFill>
                  <a:srgbClr val="000000"/>
                </a:solidFill>
              </a:rPr>
              <a:t>высшего </a:t>
            </a:r>
            <a:r>
              <a:rPr lang="ru-RU" sz="1600" dirty="0" smtClean="0">
                <a:solidFill>
                  <a:srgbClr val="000000"/>
                </a:solidFill>
              </a:rPr>
              <a:t/>
            </a:r>
            <a:br>
              <a:rPr lang="ru-RU" sz="1600" dirty="0" smtClean="0">
                <a:solidFill>
                  <a:srgbClr val="000000"/>
                </a:solidFill>
              </a:rPr>
            </a:br>
            <a:r>
              <a:rPr lang="ru-RU" sz="1600" dirty="0" smtClean="0">
                <a:solidFill>
                  <a:srgbClr val="000000"/>
                </a:solidFill>
              </a:rPr>
              <a:t>руководства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534833" y="1617916"/>
            <a:ext cx="2286000" cy="10529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95864" y="1642189"/>
            <a:ext cx="2286000" cy="10529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534833" y="4452109"/>
            <a:ext cx="2286000" cy="10529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641370" y="4447851"/>
            <a:ext cx="2286000" cy="10529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>
            <a:endCxn id="34" idx="0"/>
          </p:cNvCxnSpPr>
          <p:nvPr/>
        </p:nvCxnSpPr>
        <p:spPr>
          <a:xfrm flipH="1">
            <a:off x="4677833" y="3931197"/>
            <a:ext cx="405805" cy="5209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35" idx="0"/>
          </p:cNvCxnSpPr>
          <p:nvPr/>
        </p:nvCxnSpPr>
        <p:spPr>
          <a:xfrm>
            <a:off x="7369638" y="3931197"/>
            <a:ext cx="414732" cy="5166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29" idx="2"/>
          </p:cNvCxnSpPr>
          <p:nvPr/>
        </p:nvCxnSpPr>
        <p:spPr>
          <a:xfrm flipH="1" flipV="1">
            <a:off x="4677833" y="2695133"/>
            <a:ext cx="405806" cy="405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33" idx="2"/>
          </p:cNvCxnSpPr>
          <p:nvPr/>
        </p:nvCxnSpPr>
        <p:spPr>
          <a:xfrm flipV="1">
            <a:off x="7369638" y="2695133"/>
            <a:ext cx="469226" cy="405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65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28" grpId="0" animBg="1"/>
      <p:bldP spid="29" grpId="0"/>
      <p:bldP spid="30" grpId="0"/>
      <p:bldP spid="31" grpId="0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64567" y="286813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1840" y="416020"/>
            <a:ext cx="3022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Какой бывает аудит</a:t>
            </a:r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71600" y="1196752"/>
            <a:ext cx="73448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692914" y="1923799"/>
            <a:ext cx="228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Внутренний </a:t>
            </a:r>
            <a:r>
              <a:rPr lang="ru-RU" sz="2400" dirty="0">
                <a:solidFill>
                  <a:srgbClr val="000000"/>
                </a:solidFill>
              </a:rPr>
              <a:t>аудит </a:t>
            </a:r>
            <a:endParaRPr lang="ru-RU" sz="2400" dirty="0"/>
          </a:p>
        </p:txBody>
      </p:sp>
      <p:cxnSp>
        <p:nvCxnSpPr>
          <p:cNvPr id="6" name="Прямая со стрелкой 5"/>
          <p:cNvCxnSpPr>
            <a:endCxn id="5" idx="0"/>
          </p:cNvCxnSpPr>
          <p:nvPr/>
        </p:nvCxnSpPr>
        <p:spPr>
          <a:xfrm flipH="1">
            <a:off x="2835914" y="1198510"/>
            <a:ext cx="943306" cy="7252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236080" y="1897741"/>
            <a:ext cx="22860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0000"/>
                </a:solidFill>
              </a:rPr>
              <a:t>Внешний </a:t>
            </a:r>
            <a:r>
              <a:rPr lang="ru-RU" sz="2400" dirty="0">
                <a:solidFill>
                  <a:srgbClr val="000000"/>
                </a:solidFill>
              </a:rPr>
              <a:t>аудит 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435774" y="1196752"/>
            <a:ext cx="943306" cy="7009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748608" y="3218239"/>
            <a:ext cx="22860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</a:rPr>
              <a:t>Аудит </a:t>
            </a:r>
            <a:br>
              <a:rPr lang="ru-RU" sz="2000" dirty="0" smtClean="0">
                <a:solidFill>
                  <a:srgbClr val="000000"/>
                </a:solidFill>
              </a:rPr>
            </a:br>
            <a:r>
              <a:rPr lang="ru-RU" sz="2000" dirty="0" smtClean="0">
                <a:solidFill>
                  <a:srgbClr val="000000"/>
                </a:solidFill>
              </a:rPr>
              <a:t>поставщика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01493" y="3218239"/>
            <a:ext cx="228600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</a:rPr>
              <a:t>Аудит</a:t>
            </a:r>
            <a:br>
              <a:rPr lang="ru-RU" sz="2000" dirty="0" smtClean="0">
                <a:solidFill>
                  <a:srgbClr val="000000"/>
                </a:solidFill>
              </a:rPr>
            </a:br>
            <a:r>
              <a:rPr lang="ru-RU" sz="2000" dirty="0" smtClean="0">
                <a:solidFill>
                  <a:srgbClr val="000000"/>
                </a:solidFill>
              </a:rPr>
              <a:t>проводимый внешней стороной</a:t>
            </a:r>
            <a:endParaRPr lang="ru-RU" sz="20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499344" y="2714880"/>
            <a:ext cx="367242" cy="498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4868838" y="2714880"/>
            <a:ext cx="367242" cy="498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515060" y="5803170"/>
            <a:ext cx="5673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Внутренний аудит </a:t>
            </a:r>
            <a:r>
              <a:rPr lang="ru-RU" sz="2400" dirty="0" smtClean="0"/>
              <a:t>– это элемент внутреннего контроля в организации</a:t>
            </a:r>
            <a:endParaRPr lang="ru-RU" sz="2400" dirty="0"/>
          </a:p>
        </p:txBody>
      </p:sp>
      <p:sp>
        <p:nvSpPr>
          <p:cNvPr id="19" name="Овал 18"/>
          <p:cNvSpPr/>
          <p:nvPr/>
        </p:nvSpPr>
        <p:spPr>
          <a:xfrm>
            <a:off x="581137" y="4858479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8410" y="4987686"/>
            <a:ext cx="5606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Какой аудит мы будем рассматривать</a:t>
            </a:r>
            <a:endParaRPr lang="ru-RU" sz="24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581137" y="5733256"/>
            <a:ext cx="7807287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94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4" grpId="0" animBg="1"/>
      <p:bldP spid="18" grpId="0"/>
      <p:bldP spid="19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79254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Основная цель внутреннего аудита – собрать объективные свидетельства, которые позволят выявить несоответствия в процессах, образовательных услугах или системе управления качеством</a:t>
            </a:r>
            <a:endParaRPr lang="ru-RU" sz="2400" dirty="0"/>
          </a:p>
        </p:txBody>
      </p:sp>
      <p:sp>
        <p:nvSpPr>
          <p:cNvPr id="3" name="Овал 2"/>
          <p:cNvSpPr/>
          <p:nvPr/>
        </p:nvSpPr>
        <p:spPr>
          <a:xfrm>
            <a:off x="406287" y="300062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3560" y="429269"/>
            <a:ext cx="5599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Зачем проводиться внутренний аудит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0654" y="4149080"/>
            <a:ext cx="7920880" cy="1200329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Главный результат, к которому должен приводить внутренний аудит – это определение возможностей для улучшения в работе организации</a:t>
            </a:r>
            <a:endParaRPr lang="ru-RU" sz="24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067944" y="3356992"/>
            <a:ext cx="484632" cy="792088"/>
          </a:xfrm>
          <a:prstGeom prst="downArrow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10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57" y="1540834"/>
            <a:ext cx="2652324" cy="263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3" y="1925955"/>
            <a:ext cx="647209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Аудит проводиться для улучшения </a:t>
            </a:r>
            <a:br>
              <a:rPr lang="ru-RU" sz="2800" dirty="0" smtClean="0"/>
            </a:br>
            <a:r>
              <a:rPr lang="ru-RU" sz="2800" dirty="0" smtClean="0"/>
              <a:t>работы организации и </a:t>
            </a:r>
            <a:br>
              <a:rPr lang="ru-RU" sz="2800" dirty="0" smtClean="0"/>
            </a:br>
            <a:r>
              <a:rPr lang="ru-RU" sz="2800" dirty="0" smtClean="0"/>
              <a:t>не предполагает </a:t>
            </a:r>
            <a:r>
              <a:rPr lang="ru-RU" sz="2800" dirty="0"/>
              <a:t>карательных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действий </a:t>
            </a:r>
            <a:r>
              <a:rPr lang="ru-RU" sz="2800" dirty="0"/>
              <a:t>против исполнителей работ</a:t>
            </a:r>
          </a:p>
        </p:txBody>
      </p:sp>
      <p:sp>
        <p:nvSpPr>
          <p:cNvPr id="3" name="Круглая лента лицом вниз 2"/>
          <p:cNvSpPr/>
          <p:nvPr/>
        </p:nvSpPr>
        <p:spPr>
          <a:xfrm>
            <a:off x="899592" y="4437112"/>
            <a:ext cx="7560840" cy="2088232"/>
          </a:xfrm>
          <a:prstGeom prst="ellipseRibbon">
            <a:avLst>
              <a:gd name="adj1" fmla="val 25000"/>
              <a:gd name="adj2" fmla="val 74105"/>
              <a:gd name="adj3" fmla="val 125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Аудитор приходит с миром!!!</a:t>
            </a:r>
            <a:endParaRPr lang="ru-RU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Круглая лента лицом вверх 3"/>
          <p:cNvSpPr/>
          <p:nvPr/>
        </p:nvSpPr>
        <p:spPr>
          <a:xfrm>
            <a:off x="755576" y="188640"/>
            <a:ext cx="7632848" cy="1352194"/>
          </a:xfrm>
          <a:prstGeom prst="ellipseRibbon2">
            <a:avLst>
              <a:gd name="adj1" fmla="val 25000"/>
              <a:gd name="adj2" fmla="val 70121"/>
              <a:gd name="adj3" fmla="val 125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Аудитор приходит помочь!!!</a:t>
            </a:r>
            <a:endParaRPr lang="ru-RU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998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1441</Words>
  <Application>Microsoft Office PowerPoint</Application>
  <PresentationFormat>Экран (4:3)</PresentationFormat>
  <Paragraphs>329</Paragraphs>
  <Slides>47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47</vt:i4>
      </vt:variant>
    </vt:vector>
  </HeadingPairs>
  <TitlesOfParts>
    <vt:vector size="49" baseType="lpstr">
      <vt:lpstr>Оформление по умолчанию</vt:lpstr>
      <vt:lpstr>1_Оформление по умолчанию</vt:lpstr>
      <vt:lpstr>Проведение аудита  учебно-методического комплекса образовательной программы  с использованием инструментария международных стандартов качества серии ISO 9000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  учебно-методическим комплексом  и его мониторинг с использованием инструментария международных стандартов качества серии ISO 9000</dc:title>
  <dc:creator>Валера</dc:creator>
  <cp:lastModifiedBy>USER</cp:lastModifiedBy>
  <cp:revision>64</cp:revision>
  <cp:lastPrinted>2016-01-19T06:12:34Z</cp:lastPrinted>
  <dcterms:created xsi:type="dcterms:W3CDTF">2016-01-14T11:38:47Z</dcterms:created>
  <dcterms:modified xsi:type="dcterms:W3CDTF">2016-01-19T08:29:46Z</dcterms:modified>
</cp:coreProperties>
</file>