
<file path=[Content_Types].xml><?xml version="1.0" encoding="utf-8"?>
<Types xmlns="http://schemas.openxmlformats.org/package/2006/content-types">
  <Default Extension="vml" ContentType="application/vnd.openxmlformats-officedocument.vmlDrawing"/>
  <Default Extension="bin" ContentType="application/vnd.openxmlformats-officedocument.oleObject"/>
  <Default Extension="jpeg" ContentType="image/jpeg"/>
  <Default Extension="JPG" ContentType="image/.jp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70" r:id="rId6"/>
    <p:sldId id="258" r:id="rId7"/>
    <p:sldId id="269" r:id="rId8"/>
    <p:sldId id="276" r:id="rId9"/>
    <p:sldId id="272" r:id="rId10"/>
    <p:sldId id="277" r:id="rId11"/>
    <p:sldId id="273" r:id="rId12"/>
    <p:sldId id="266" r:id="rId13"/>
    <p:sldId id="278" r:id="rId14"/>
    <p:sldId id="268" r:id="rId15"/>
    <p:sldId id="275" r:id="rId16"/>
    <p:sldId id="267" r:id="rId17"/>
    <p:sldId id="274" r:id="rId18"/>
    <p:sldId id="279" r:id="rId1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AB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43" d="100"/>
          <a:sy n="143" d="100"/>
        </p:scale>
        <p:origin x="684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5087d9ed2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5087d9ed2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5087d9ed25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5087d9ed25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5087d9ed25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5087d9ed25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5087d9ed25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5087d9ed25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5087d9ed25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5087d9ed25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5087d9ed25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5087d9ed25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5087d9ed25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5087d9ed25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5087d9ed25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5087d9ed25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5087d9ed25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5087d9ed25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5087d9ed25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5087d9ed25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5087d9ed25_0_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5087d9ed25_0_1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5087d9ed25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5087d9ed25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5087d9ed25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5087d9ed25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5087d9ed25_0_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5087d9ed25_0_1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5087d9ed25_0_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5087d9ed25_0_1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5087d9ed25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5087d9ed25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matchingName="Title and body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matchingName="Title and two columns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1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.png"/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2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7.jpeg"/><Relationship Id="rId3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3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9.jpeg"/><Relationship Id="rId3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4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.png"/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5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3.jpeg"/><Relationship Id="rId3" Type="http://schemas.openxmlformats.org/officeDocument/2006/relationships/image" Target="../media/image22.jpe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6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5.jpeg"/><Relationship Id="rId3" Type="http://schemas.openxmlformats.org/officeDocument/2006/relationships/image" Target="../media/image24.jpe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vmlDrawing" Target="../drawings/vmlDrawing1.v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7.emf"/><Relationship Id="rId6" Type="http://schemas.openxmlformats.org/officeDocument/2006/relationships/oleObject" Target="../embeddings/oleObject3.bin"/><Relationship Id="rId5" Type="http://schemas.openxmlformats.org/officeDocument/2006/relationships/image" Target="../media/image6.emf"/><Relationship Id="rId4" Type="http://schemas.openxmlformats.org/officeDocument/2006/relationships/oleObject" Target="../embeddings/oleObject2.bin"/><Relationship Id="rId3" Type="http://schemas.openxmlformats.org/officeDocument/2006/relationships/image" Target="../media/image5.emf"/><Relationship Id="rId2" Type="http://schemas.openxmlformats.org/officeDocument/2006/relationships/oleObject" Target="../embeddings/oleObject1.bin"/><Relationship Id="rId10" Type="http://schemas.openxmlformats.org/officeDocument/2006/relationships/notesSlide" Target="../notesSlides/notesSlide7.xml"/><Relationship Id="rId1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.xml"/><Relationship Id="rId5" Type="http://schemas.openxmlformats.org/officeDocument/2006/relationships/vmlDrawing" Target="../drawings/vmlDrawing2.v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8.emf"/><Relationship Id="rId2" Type="http://schemas.openxmlformats.org/officeDocument/2006/relationships/oleObject" Target="../embeddings/oleObject4.bin"/><Relationship Id="rId1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1.jpeg"/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>
            <a:spLocks noGrp="1"/>
          </p:cNvSpPr>
          <p:nvPr>
            <p:ph type="subTitle" idx="1"/>
          </p:nvPr>
        </p:nvSpPr>
        <p:spPr>
          <a:xfrm>
            <a:off x="1126947" y="2623567"/>
            <a:ext cx="6890109" cy="1348358"/>
          </a:xfrm>
          <a:prstGeom prst="rect">
            <a:avLst/>
          </a:prstGeom>
          <a:effectLst>
            <a:outerShdw blurRad="57150" dist="76200" dir="6780000" algn="bl" rotWithShape="0">
              <a:srgbClr val="000000">
                <a:alpha val="51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0C1450"/>
                </a:solidFill>
              </a:rPr>
              <a:t>Организация работы студенческого спортивного клуба на примере</a:t>
            </a:r>
            <a:endParaRPr lang="en-US" b="1" dirty="0">
              <a:solidFill>
                <a:srgbClr val="0C145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C1450"/>
                </a:solidFill>
              </a:rPr>
              <a:t>ССК «Штурвал»</a:t>
            </a:r>
            <a:endParaRPr lang="ru-RU" b="1" dirty="0">
              <a:solidFill>
                <a:srgbClr val="0C145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910" y="177107"/>
            <a:ext cx="2267503" cy="254976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4"/>
          <p:cNvSpPr txBox="1">
            <a:spLocks noGrp="1"/>
          </p:cNvSpPr>
          <p:nvPr>
            <p:ph type="subTitle" idx="1"/>
          </p:nvPr>
        </p:nvSpPr>
        <p:spPr>
          <a:xfrm>
            <a:off x="210707" y="126989"/>
            <a:ext cx="8520600" cy="7926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ru-RU" sz="2500" b="1" dirty="0">
                <a:solidFill>
                  <a:srgbClr val="0C1450"/>
                </a:solidFill>
              </a:rPr>
              <a:t>Продвижение ССК в социальных сетях</a:t>
            </a:r>
            <a:endParaRPr sz="2500" b="1" dirty="0">
              <a:solidFill>
                <a:srgbClr val="0C1450"/>
              </a:solidFill>
            </a:endParaRPr>
          </a:p>
        </p:txBody>
      </p:sp>
      <p:sp>
        <p:nvSpPr>
          <p:cNvPr id="65" name="Google Shape;65;p14"/>
          <p:cNvSpPr txBox="1">
            <a:spLocks noGrp="1"/>
          </p:cNvSpPr>
          <p:nvPr>
            <p:ph type="subTitle" idx="1"/>
          </p:nvPr>
        </p:nvSpPr>
        <p:spPr>
          <a:xfrm>
            <a:off x="409023" y="1124985"/>
            <a:ext cx="4909759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just"/>
            <a:r>
              <a:rPr lang="ru-RU" sz="1800" b="1" dirty="0">
                <a:solidFill>
                  <a:srgbClr val="1155CC"/>
                </a:solidFill>
              </a:rPr>
              <a:t>Организовано продвижение клуба в социальной сети Вконтакте. Привлечены новые члены клуба путём освещения информации о клубе в сети Интернет, количество подписчиков постоянно растет.</a:t>
            </a:r>
            <a:endParaRPr sz="1800" b="1" dirty="0">
              <a:solidFill>
                <a:srgbClr val="1155CC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63" y="2964202"/>
            <a:ext cx="2735885" cy="51351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209" y="756958"/>
            <a:ext cx="2264840" cy="414524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4"/>
          <p:cNvSpPr txBox="1">
            <a:spLocks noGrp="1"/>
          </p:cNvSpPr>
          <p:nvPr>
            <p:ph type="subTitle" idx="1"/>
          </p:nvPr>
        </p:nvSpPr>
        <p:spPr>
          <a:xfrm>
            <a:off x="210707" y="126989"/>
            <a:ext cx="8520600" cy="7926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ru-RU" sz="2500" b="1" dirty="0">
                <a:solidFill>
                  <a:srgbClr val="0C1450"/>
                </a:solidFill>
              </a:rPr>
              <a:t>Участие ССК в спортивных соревнованиях</a:t>
            </a:r>
            <a:endParaRPr sz="2500" b="1" dirty="0">
              <a:solidFill>
                <a:srgbClr val="0C1450"/>
              </a:solidFill>
            </a:endParaRPr>
          </a:p>
        </p:txBody>
      </p:sp>
      <p:sp>
        <p:nvSpPr>
          <p:cNvPr id="65" name="Google Shape;65;p14"/>
          <p:cNvSpPr txBox="1">
            <a:spLocks noGrp="1"/>
          </p:cNvSpPr>
          <p:nvPr>
            <p:ph type="subTitle" idx="1"/>
          </p:nvPr>
        </p:nvSpPr>
        <p:spPr>
          <a:xfrm>
            <a:off x="412694" y="791262"/>
            <a:ext cx="3725468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just"/>
            <a:r>
              <a:rPr lang="ru-RU" sz="1400" b="1" dirty="0">
                <a:solidFill>
                  <a:srgbClr val="1155CC"/>
                </a:solidFill>
              </a:rPr>
              <a:t>ССК «Штурвал» выставляет своих спортсменов на соревнованиях РО ОГФСО «Юность России», на городских соревнованиях, участвует в календаре соревнований Комитета по образованию.</a:t>
            </a:r>
            <a:endParaRPr lang="ru-RU" sz="1400" b="1" dirty="0">
              <a:solidFill>
                <a:srgbClr val="1155CC"/>
              </a:solidFill>
            </a:endParaRPr>
          </a:p>
          <a:p>
            <a:pPr marL="0" indent="0" algn="just"/>
            <a:endParaRPr lang="ru-RU" sz="1600" b="1" dirty="0">
              <a:solidFill>
                <a:srgbClr val="1155CC"/>
              </a:solidFill>
            </a:endParaRPr>
          </a:p>
        </p:txBody>
      </p:sp>
      <p:sp>
        <p:nvSpPr>
          <p:cNvPr id="9" name="Google Shape;65;p14"/>
          <p:cNvSpPr txBox="1"/>
          <p:nvPr/>
        </p:nvSpPr>
        <p:spPr>
          <a:xfrm>
            <a:off x="308314" y="2279723"/>
            <a:ext cx="2776574" cy="618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01ABD3"/>
                </a:solidFill>
              </a:rPr>
              <a:t>3 место в 66 комплексной Спартакиаде «Юность России» </a:t>
            </a:r>
            <a:endParaRPr lang="ru-RU" sz="1600" b="1" dirty="0">
              <a:solidFill>
                <a:srgbClr val="01ABD3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0895" y="919589"/>
            <a:ext cx="2861119" cy="21545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8569" y="2029478"/>
            <a:ext cx="2603605" cy="202755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007" y="3730249"/>
            <a:ext cx="1091043" cy="122685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4"/>
          <p:cNvSpPr txBox="1">
            <a:spLocks noGrp="1"/>
          </p:cNvSpPr>
          <p:nvPr>
            <p:ph type="subTitle" idx="1"/>
          </p:nvPr>
        </p:nvSpPr>
        <p:spPr>
          <a:xfrm>
            <a:off x="311703" y="156250"/>
            <a:ext cx="8520600" cy="7926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ru-RU" sz="2500" b="1" dirty="0">
                <a:solidFill>
                  <a:srgbClr val="0C1450"/>
                </a:solidFill>
              </a:rPr>
              <a:t>Взаимодействие с администрацией района</a:t>
            </a:r>
            <a:endParaRPr sz="2500" b="1" dirty="0">
              <a:solidFill>
                <a:srgbClr val="0C1450"/>
              </a:solidFill>
            </a:endParaRPr>
          </a:p>
        </p:txBody>
      </p:sp>
      <p:sp>
        <p:nvSpPr>
          <p:cNvPr id="65" name="Google Shape;65;p14"/>
          <p:cNvSpPr txBox="1">
            <a:spLocks noGrp="1"/>
          </p:cNvSpPr>
          <p:nvPr>
            <p:ph type="subTitle" idx="1"/>
          </p:nvPr>
        </p:nvSpPr>
        <p:spPr>
          <a:xfrm>
            <a:off x="438148" y="1050450"/>
            <a:ext cx="5274888" cy="9302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just"/>
            <a:r>
              <a:rPr lang="ru-RU" sz="1600" b="1" dirty="0">
                <a:solidFill>
                  <a:srgbClr val="1155CC"/>
                </a:solidFill>
              </a:rPr>
              <a:t>Морская техническая академия им. адмирала Д.Н. Сенявина регулярно участвует в знаковом мероприятии Кировского района - в Традиционном Легкоатлетическом пробеге, посвящённом памяти пожарных, погибших при исполнении служебного долга.</a:t>
            </a:r>
            <a:endParaRPr lang="ru-RU" sz="1600" b="1" dirty="0">
              <a:solidFill>
                <a:srgbClr val="1155CC"/>
              </a:solidFill>
            </a:endParaRPr>
          </a:p>
          <a:p>
            <a:pPr marL="0" indent="0" algn="just"/>
            <a:r>
              <a:rPr lang="ru-RU" sz="1600" b="1" dirty="0">
                <a:solidFill>
                  <a:srgbClr val="1155CC"/>
                </a:solidFill>
              </a:rPr>
              <a:t>Наши спортсмены и преподаватели традиционно занимают призовые места.</a:t>
            </a:r>
            <a:endParaRPr sz="1600" b="1" dirty="0">
              <a:solidFill>
                <a:srgbClr val="1155CC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007" y="3730249"/>
            <a:ext cx="1091043" cy="122685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9284" y="815363"/>
            <a:ext cx="2330000" cy="15536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9285" y="2369001"/>
            <a:ext cx="2330000" cy="158611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4"/>
          <p:cNvSpPr txBox="1">
            <a:spLocks noGrp="1"/>
          </p:cNvSpPr>
          <p:nvPr>
            <p:ph type="subTitle" idx="1"/>
          </p:nvPr>
        </p:nvSpPr>
        <p:spPr>
          <a:xfrm>
            <a:off x="311703" y="156250"/>
            <a:ext cx="8520600" cy="7926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ru-RU" sz="2500" b="1" dirty="0">
                <a:solidFill>
                  <a:srgbClr val="0C1450"/>
                </a:solidFill>
              </a:rPr>
              <a:t>Взаимодействие с администрацией района</a:t>
            </a:r>
            <a:endParaRPr sz="2500" b="1" dirty="0">
              <a:solidFill>
                <a:srgbClr val="0C1450"/>
              </a:solidFill>
            </a:endParaRPr>
          </a:p>
        </p:txBody>
      </p:sp>
      <p:sp>
        <p:nvSpPr>
          <p:cNvPr id="65" name="Google Shape;65;p14"/>
          <p:cNvSpPr txBox="1">
            <a:spLocks noGrp="1"/>
          </p:cNvSpPr>
          <p:nvPr>
            <p:ph type="subTitle" idx="1"/>
          </p:nvPr>
        </p:nvSpPr>
        <p:spPr>
          <a:xfrm>
            <a:off x="367040" y="1228250"/>
            <a:ext cx="4749802" cy="9302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just"/>
            <a:r>
              <a:rPr lang="ru-RU" sz="1600" b="1">
                <a:solidFill>
                  <a:srgbClr val="1155CC"/>
                </a:solidFill>
              </a:rPr>
              <a:t>Ежегодная сдача </a:t>
            </a:r>
            <a:r>
              <a:rPr lang="ru-RU" sz="1600" b="1" dirty="0">
                <a:solidFill>
                  <a:srgbClr val="1155CC"/>
                </a:solidFill>
              </a:rPr>
              <a:t>норм ГТО совместно с Центром тестирования ГТО "Нарвская застава"</a:t>
            </a:r>
            <a:endParaRPr sz="1600" b="1" dirty="0">
              <a:solidFill>
                <a:srgbClr val="1155CC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007" y="3730249"/>
            <a:ext cx="1091043" cy="122685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3631" y="1836513"/>
            <a:ext cx="2692400" cy="20193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4701" y="2020663"/>
            <a:ext cx="2708930" cy="203169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4"/>
          <p:cNvSpPr txBox="1">
            <a:spLocks noGrp="1"/>
          </p:cNvSpPr>
          <p:nvPr>
            <p:ph type="subTitle" idx="1"/>
          </p:nvPr>
        </p:nvSpPr>
        <p:spPr>
          <a:xfrm>
            <a:off x="311703" y="156250"/>
            <a:ext cx="8520600" cy="7926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ru-RU" sz="2500" b="1" dirty="0">
                <a:solidFill>
                  <a:srgbClr val="0C1450"/>
                </a:solidFill>
              </a:rPr>
              <a:t>Мастер-класс профессионального футболиста</a:t>
            </a:r>
            <a:endParaRPr sz="2500" b="1" dirty="0">
              <a:solidFill>
                <a:srgbClr val="0C1450"/>
              </a:solidFill>
            </a:endParaRPr>
          </a:p>
        </p:txBody>
      </p:sp>
      <p:sp>
        <p:nvSpPr>
          <p:cNvPr id="65" name="Google Shape;65;p14"/>
          <p:cNvSpPr txBox="1">
            <a:spLocks noGrp="1"/>
          </p:cNvSpPr>
          <p:nvPr>
            <p:ph type="subTitle" idx="1"/>
          </p:nvPr>
        </p:nvSpPr>
        <p:spPr>
          <a:xfrm>
            <a:off x="429399" y="870025"/>
            <a:ext cx="5274888" cy="9302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just"/>
            <a:r>
              <a:rPr lang="ru-RU" sz="1400" b="1" dirty="0">
                <a:solidFill>
                  <a:srgbClr val="1155CC"/>
                </a:solidFill>
              </a:rPr>
              <a:t>18 апреля 2024 года совместно с членами основного состава Экспертного совета Молодежного парламента при Государственной Думе по образованию, науке и патриотическому воспитанию, молодогвардейцами направления «Патриотизм в действии» и сторонниками партии «Единая Россия» в рамках проекта «Улицы в лицах» организовали и провели мастер-класс и товарищеский футбольный матч для курсантов. Специальным гостем мероприятия стал Юрий </a:t>
            </a:r>
            <a:r>
              <a:rPr lang="ru-RU" sz="1400" b="1" dirty="0" err="1">
                <a:solidFill>
                  <a:srgbClr val="1155CC"/>
                </a:solidFill>
              </a:rPr>
              <a:t>Роденков</a:t>
            </a:r>
            <a:r>
              <a:rPr lang="ru-RU" sz="1400" b="1" dirty="0">
                <a:solidFill>
                  <a:srgbClr val="1155CC"/>
                </a:solidFill>
              </a:rPr>
              <a:t> - российский футболист-профессионал, который играл в ФК «Зенит» и молодежной сборной России. </a:t>
            </a:r>
            <a:endParaRPr sz="1400" b="1" dirty="0">
              <a:solidFill>
                <a:srgbClr val="1155CC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0354" y="2298567"/>
            <a:ext cx="2151370" cy="161309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0354" y="755725"/>
            <a:ext cx="2151370" cy="161439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007" y="3730249"/>
            <a:ext cx="1091043" cy="122685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4"/>
          <p:cNvSpPr txBox="1">
            <a:spLocks noGrp="1"/>
          </p:cNvSpPr>
          <p:nvPr>
            <p:ph type="subTitle" idx="1"/>
          </p:nvPr>
        </p:nvSpPr>
        <p:spPr>
          <a:xfrm>
            <a:off x="311703" y="156250"/>
            <a:ext cx="8520600" cy="7926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ru-RU" sz="2500" b="1" dirty="0">
                <a:solidFill>
                  <a:srgbClr val="0C1450"/>
                </a:solidFill>
              </a:rPr>
              <a:t>Урок патриотизма с представителями фонда «Защитники Отечества»</a:t>
            </a:r>
            <a:endParaRPr sz="2500" b="1" dirty="0">
              <a:solidFill>
                <a:srgbClr val="0C1450"/>
              </a:solidFill>
            </a:endParaRPr>
          </a:p>
        </p:txBody>
      </p:sp>
      <p:sp>
        <p:nvSpPr>
          <p:cNvPr id="65" name="Google Shape;65;p14"/>
          <p:cNvSpPr txBox="1">
            <a:spLocks noGrp="1"/>
          </p:cNvSpPr>
          <p:nvPr>
            <p:ph type="subTitle" idx="1"/>
          </p:nvPr>
        </p:nvSpPr>
        <p:spPr>
          <a:xfrm>
            <a:off x="198007" y="1105099"/>
            <a:ext cx="5228323" cy="1010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just"/>
            <a:r>
              <a:rPr lang="ru-RU" sz="1200" b="1" dirty="0">
                <a:solidFill>
                  <a:srgbClr val="1155CC"/>
                </a:solidFill>
              </a:rPr>
              <a:t>24 февраля прошла встреча курсантов первых курсов с представителями фонда «Защитники Отечества», посвященная 3-ей годовщине специальной военной операции. Главный гость встречи, ветеран спецподразделений, участник специальной военной операции, психолог, инструктор, руководитель военно-спортивного клуба «</a:t>
            </a:r>
            <a:r>
              <a:rPr lang="ru-RU" sz="1200" b="1" dirty="0" err="1">
                <a:solidFill>
                  <a:srgbClr val="1155CC"/>
                </a:solidFill>
              </a:rPr>
              <a:t>Пересвет</a:t>
            </a:r>
            <a:r>
              <a:rPr lang="ru-RU" sz="1200" b="1" dirty="0">
                <a:solidFill>
                  <a:srgbClr val="1155CC"/>
                </a:solidFill>
              </a:rPr>
              <a:t>» Владимир Николаевич Ермак провёл для курсантов урок мужества на тему патриотизма. После официальной части мероприятия в спортивном зале академии участники спортивного клуба академии «Штурвал» провели товарищеский матч по баскетболу.</a:t>
            </a:r>
            <a:endParaRPr sz="1200" b="1" dirty="0">
              <a:solidFill>
                <a:srgbClr val="1155CC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007" y="3730249"/>
            <a:ext cx="1091043" cy="122685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9848" y="1215516"/>
            <a:ext cx="3317324" cy="22933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273" y="3133552"/>
            <a:ext cx="3389575" cy="158886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4"/>
          <p:cNvSpPr txBox="1">
            <a:spLocks noGrp="1"/>
          </p:cNvSpPr>
          <p:nvPr>
            <p:ph type="subTitle" idx="1"/>
          </p:nvPr>
        </p:nvSpPr>
        <p:spPr>
          <a:xfrm>
            <a:off x="311703" y="156250"/>
            <a:ext cx="8520600" cy="7926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ru-RU" sz="2500" b="1" dirty="0">
                <a:solidFill>
                  <a:srgbClr val="0C1450"/>
                </a:solidFill>
              </a:rPr>
              <a:t>Занятия по физической культуре для </a:t>
            </a:r>
            <a:endParaRPr lang="ru-RU" sz="2500" b="1" dirty="0">
              <a:solidFill>
                <a:srgbClr val="0C1450"/>
              </a:solidFill>
            </a:endParaRPr>
          </a:p>
          <a:p>
            <a:pPr marL="0" lvl="0" indent="0"/>
            <a:r>
              <a:rPr lang="ru-RU" sz="2500" b="1" dirty="0">
                <a:solidFill>
                  <a:srgbClr val="0C1450"/>
                </a:solidFill>
              </a:rPr>
              <a:t>курсантов с ОВЗ </a:t>
            </a:r>
            <a:endParaRPr sz="2500" b="1" dirty="0">
              <a:solidFill>
                <a:srgbClr val="0C1450"/>
              </a:solidFill>
            </a:endParaRPr>
          </a:p>
        </p:txBody>
      </p:sp>
      <p:sp>
        <p:nvSpPr>
          <p:cNvPr id="65" name="Google Shape;65;p14"/>
          <p:cNvSpPr txBox="1">
            <a:spLocks noGrp="1"/>
          </p:cNvSpPr>
          <p:nvPr>
            <p:ph type="subTitle" idx="1"/>
          </p:nvPr>
        </p:nvSpPr>
        <p:spPr>
          <a:xfrm>
            <a:off x="198007" y="1242776"/>
            <a:ext cx="3619779" cy="9397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l"/>
            <a:r>
              <a:rPr lang="ru-RU" sz="2000" b="1" dirty="0">
                <a:solidFill>
                  <a:srgbClr val="1155CC"/>
                </a:solidFill>
              </a:rPr>
              <a:t>Организованы занятия по ФК с группами печников по настольному теннису, йоге, силовые тренировки в тренажерном зале для курсантов с ОВЗ</a:t>
            </a:r>
            <a:endParaRPr sz="2000" b="1" dirty="0">
              <a:solidFill>
                <a:srgbClr val="1155CC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007" y="3730249"/>
            <a:ext cx="1091043" cy="122685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2716" y="1242776"/>
            <a:ext cx="2810399" cy="210779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6827" y="1614989"/>
            <a:ext cx="1905889" cy="254118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-6" y="0"/>
            <a:ext cx="914400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4"/>
          <p:cNvSpPr txBox="1">
            <a:spLocks noGrp="1"/>
          </p:cNvSpPr>
          <p:nvPr>
            <p:ph type="subTitle" idx="1"/>
          </p:nvPr>
        </p:nvSpPr>
        <p:spPr>
          <a:xfrm>
            <a:off x="210707" y="126989"/>
            <a:ext cx="8520600" cy="7926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 dirty="0">
                <a:solidFill>
                  <a:srgbClr val="0C1450"/>
                </a:solidFill>
              </a:rPr>
              <a:t>Студенческий спортивный клуб «Штурвал»</a:t>
            </a:r>
            <a:endParaRPr sz="2500" b="1" dirty="0">
              <a:solidFill>
                <a:srgbClr val="0C1450"/>
              </a:solidFill>
            </a:endParaRPr>
          </a:p>
        </p:txBody>
      </p:sp>
      <p:sp>
        <p:nvSpPr>
          <p:cNvPr id="65" name="Google Shape;65;p14"/>
          <p:cNvSpPr txBox="1">
            <a:spLocks noGrp="1"/>
          </p:cNvSpPr>
          <p:nvPr>
            <p:ph type="subTitle" idx="1"/>
          </p:nvPr>
        </p:nvSpPr>
        <p:spPr>
          <a:xfrm>
            <a:off x="409021" y="814484"/>
            <a:ext cx="7344329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just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1155CC"/>
                </a:solidFill>
              </a:rPr>
              <a:t>ССК «Штурвал» зарегистрирован во Всероссийском реестре ССК 20.07.2022г. </a:t>
            </a:r>
            <a:endParaRPr lang="ru-RU" sz="1600" b="1" dirty="0">
              <a:solidFill>
                <a:srgbClr val="1155CC"/>
              </a:solidFill>
            </a:endParaRPr>
          </a:p>
          <a:p>
            <a:pPr marL="0" lvl="0" indent="0" algn="just"/>
            <a:endParaRPr lang="ru-RU" sz="1600" b="1" dirty="0">
              <a:solidFill>
                <a:srgbClr val="1155CC"/>
              </a:solidFill>
            </a:endParaRP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1155CC"/>
                </a:solidFill>
              </a:rPr>
              <a:t>организован на базе отделения дополнительного образования детей СПб МТА им. адм. Д.Н. Сенявина</a:t>
            </a:r>
            <a:endParaRPr lang="ru-RU" sz="1600" b="1" dirty="0">
              <a:solidFill>
                <a:srgbClr val="1155CC"/>
              </a:solidFill>
            </a:endParaRPr>
          </a:p>
          <a:p>
            <a:pPr marL="0" lvl="0" indent="0" algn="just"/>
            <a:endParaRPr lang="ru-RU" sz="1600" b="1" dirty="0">
              <a:solidFill>
                <a:srgbClr val="1155CC"/>
              </a:solidFill>
            </a:endParaRP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1155CC"/>
                </a:solidFill>
              </a:rPr>
              <a:t>Целями деятельности ССК являются:</a:t>
            </a:r>
            <a:endParaRPr lang="ru-RU" sz="1600" b="1" dirty="0">
              <a:solidFill>
                <a:srgbClr val="1155CC"/>
              </a:solidFill>
            </a:endParaRPr>
          </a:p>
          <a:p>
            <a:pPr marL="0" lvl="0" indent="0" algn="just"/>
            <a:r>
              <a:rPr lang="ru-RU" sz="1600" b="1" dirty="0">
                <a:solidFill>
                  <a:srgbClr val="1155CC"/>
                </a:solidFill>
              </a:rPr>
              <a:t>- объединение обучающихся СПбМТА для формирования физически здорового, гармонично развитого поколения;</a:t>
            </a:r>
            <a:endParaRPr lang="ru-RU" sz="1600" b="1" dirty="0">
              <a:solidFill>
                <a:srgbClr val="1155CC"/>
              </a:solidFill>
            </a:endParaRPr>
          </a:p>
          <a:p>
            <a:pPr marL="0" lvl="0" indent="0" algn="just"/>
            <a:r>
              <a:rPr lang="ru-RU" sz="1600" b="1" dirty="0">
                <a:solidFill>
                  <a:srgbClr val="1155CC"/>
                </a:solidFill>
              </a:rPr>
              <a:t>- популяризация здорового образа жизни и создание оптимальных</a:t>
            </a:r>
            <a:endParaRPr lang="ru-RU" sz="1600" b="1" dirty="0">
              <a:solidFill>
                <a:srgbClr val="1155CC"/>
              </a:solidFill>
            </a:endParaRPr>
          </a:p>
          <a:p>
            <a:pPr marL="0" lvl="0" indent="0" algn="just"/>
            <a:r>
              <a:rPr lang="ru-RU" sz="1600" b="1" dirty="0">
                <a:solidFill>
                  <a:srgbClr val="1155CC"/>
                </a:solidFill>
              </a:rPr>
              <a:t>условий для развития и функционирования массового студенческого спорта</a:t>
            </a:r>
            <a:endParaRPr sz="1600" b="1" dirty="0">
              <a:solidFill>
                <a:srgbClr val="1155CC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670" y="3738185"/>
            <a:ext cx="1174430" cy="132062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-6" y="0"/>
            <a:ext cx="914400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4"/>
          <p:cNvSpPr txBox="1">
            <a:spLocks noGrp="1"/>
          </p:cNvSpPr>
          <p:nvPr>
            <p:ph type="subTitle" idx="1"/>
          </p:nvPr>
        </p:nvSpPr>
        <p:spPr>
          <a:xfrm>
            <a:off x="210707" y="126989"/>
            <a:ext cx="8520600" cy="7926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 dirty="0">
                <a:solidFill>
                  <a:srgbClr val="0C1450"/>
                </a:solidFill>
              </a:rPr>
              <a:t>Основные задачи ССК «Штурвал»</a:t>
            </a:r>
            <a:endParaRPr sz="2500" b="1" dirty="0">
              <a:solidFill>
                <a:srgbClr val="0C1450"/>
              </a:solidFill>
            </a:endParaRPr>
          </a:p>
        </p:txBody>
      </p:sp>
      <p:sp>
        <p:nvSpPr>
          <p:cNvPr id="65" name="Google Shape;65;p14"/>
          <p:cNvSpPr txBox="1">
            <a:spLocks noGrp="1"/>
          </p:cNvSpPr>
          <p:nvPr>
            <p:ph type="subTitle" idx="1"/>
          </p:nvPr>
        </p:nvSpPr>
        <p:spPr>
          <a:xfrm>
            <a:off x="409021" y="643034"/>
            <a:ext cx="7941229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1155CC"/>
                </a:solidFill>
              </a:rPr>
              <a:t>пропаганда здорового образа жизни, личностных и общественных ценностей физической культуры и спорта;</a:t>
            </a:r>
            <a:endParaRPr lang="ru-RU" sz="1600" b="1" dirty="0">
              <a:solidFill>
                <a:srgbClr val="1155CC"/>
              </a:solidFill>
            </a:endParaRP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1155CC"/>
                </a:solidFill>
              </a:rPr>
              <a:t>создание условий для вовлечения обучающихся в систематические занятия физической культурой и спортом в свободное от учебы время;</a:t>
            </a:r>
            <a:endParaRPr lang="ru-RU" sz="1600" b="1" dirty="0">
              <a:solidFill>
                <a:srgbClr val="1155CC"/>
              </a:solidFill>
            </a:endParaRP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1155CC"/>
                </a:solidFill>
              </a:rPr>
              <a:t>организация физкультурной и спортивной работы с обучающимися;</a:t>
            </a:r>
            <a:endParaRPr lang="ru-RU" sz="1600" b="1" dirty="0">
              <a:solidFill>
                <a:srgbClr val="1155CC"/>
              </a:solidFill>
            </a:endParaRP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1155CC"/>
                </a:solidFill>
              </a:rPr>
              <a:t>обеспечение участия обучающихся в студенческих физкультурных и спортивных мероприятиях различного уровня, в том числе в спортивных соревнованиях, проводимых студенческими спортивными лигами;</a:t>
            </a:r>
            <a:endParaRPr lang="ru-RU" sz="1600" b="1" dirty="0">
              <a:solidFill>
                <a:srgbClr val="1155CC"/>
              </a:solidFill>
            </a:endParaRP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1155CC"/>
                </a:solidFill>
              </a:rPr>
              <a:t>подготовка обучающихся к выполнению нормативов (испытаний) Всероссийского физкультурно-спортивного комплекса «Готов к труду и обороне (ГТО)»</a:t>
            </a:r>
            <a:endParaRPr lang="ru-RU" sz="1600" b="1" dirty="0">
              <a:solidFill>
                <a:srgbClr val="1155CC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670" y="3738185"/>
            <a:ext cx="1174430" cy="132062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5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5"/>
          <p:cNvSpPr txBox="1">
            <a:spLocks noGrp="1"/>
          </p:cNvSpPr>
          <p:nvPr>
            <p:ph type="subTitle" idx="1"/>
          </p:nvPr>
        </p:nvSpPr>
        <p:spPr>
          <a:xfrm>
            <a:off x="311703" y="175565"/>
            <a:ext cx="8520600" cy="7926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500" b="1" dirty="0">
                <a:solidFill>
                  <a:srgbClr val="0C1450"/>
                </a:solidFill>
              </a:rPr>
              <a:t>Функции ССК «Штурвал»</a:t>
            </a:r>
            <a:endParaRPr sz="2500" b="1" dirty="0">
              <a:solidFill>
                <a:srgbClr val="0C1450"/>
              </a:solidFill>
            </a:endParaRPr>
          </a:p>
        </p:txBody>
      </p:sp>
      <p:sp>
        <p:nvSpPr>
          <p:cNvPr id="5" name="Google Shape;65;p14"/>
          <p:cNvSpPr txBox="1"/>
          <p:nvPr/>
        </p:nvSpPr>
        <p:spPr>
          <a:xfrm>
            <a:off x="497921" y="681022"/>
            <a:ext cx="8087279" cy="8238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b="1" dirty="0">
                <a:solidFill>
                  <a:srgbClr val="1155CC"/>
                </a:solidFill>
              </a:rPr>
              <a:t>участие в разработке ежегодных планов физкультурных и спортивных мероприятий в СПбМТА;</a:t>
            </a:r>
            <a:endParaRPr lang="ru-RU" sz="1400" b="1" dirty="0">
              <a:solidFill>
                <a:srgbClr val="1155CC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b="1" dirty="0">
                <a:solidFill>
                  <a:srgbClr val="1155CC"/>
                </a:solidFill>
              </a:rPr>
              <a:t>информирование обучающихся о проводимых студенческих физкультурных и спортивных мероприятиях в СПбМТА, в том числе через средства массовой информации;</a:t>
            </a:r>
            <a:endParaRPr lang="ru-RU" sz="1400" b="1" dirty="0">
              <a:solidFill>
                <a:srgbClr val="1155CC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b="1" dirty="0">
                <a:solidFill>
                  <a:srgbClr val="1155CC"/>
                </a:solidFill>
              </a:rPr>
              <a:t>организация и проведение студенческих физкультурных и спортивных мероприятий;</a:t>
            </a:r>
            <a:endParaRPr lang="ru-RU" sz="1400" b="1" dirty="0">
              <a:solidFill>
                <a:srgbClr val="1155CC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b="1" dirty="0">
                <a:solidFill>
                  <a:srgbClr val="1155CC"/>
                </a:solidFill>
              </a:rPr>
              <a:t>формирование спортивных сборных команд СПбМТА по различным видам спорта, организация подготовки к участию и участия таких команд в физкультурных и спортивных мероприятиях различного уровня;</a:t>
            </a:r>
            <a:endParaRPr lang="ru-RU" sz="1400" b="1" dirty="0">
              <a:solidFill>
                <a:srgbClr val="1155CC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b="1" dirty="0">
                <a:solidFill>
                  <a:srgbClr val="1155CC"/>
                </a:solidFill>
              </a:rPr>
              <a:t>взаимодействие с органами исполнительной власти субъектов Российской Федерации, органами местного самоуправления и некоммерческими организациями по вопросам развития студенческого спорта, участия в официальных студенческих физкультурных и спортивных мероприятиях</a:t>
            </a:r>
            <a:endParaRPr lang="ru-RU" sz="1400" b="1" dirty="0">
              <a:solidFill>
                <a:srgbClr val="1155CC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600" b="1" dirty="0">
              <a:solidFill>
                <a:srgbClr val="1155CC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670" y="3738185"/>
            <a:ext cx="1174430" cy="132062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4"/>
          <p:cNvSpPr txBox="1">
            <a:spLocks noGrp="1"/>
          </p:cNvSpPr>
          <p:nvPr>
            <p:ph type="subTitle" idx="1"/>
          </p:nvPr>
        </p:nvSpPr>
        <p:spPr>
          <a:xfrm>
            <a:off x="210707" y="126989"/>
            <a:ext cx="8520600" cy="7926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 dirty="0">
                <a:solidFill>
                  <a:srgbClr val="0C1450"/>
                </a:solidFill>
              </a:rPr>
              <a:t>Логотип ССК «Штурвал»</a:t>
            </a:r>
            <a:endParaRPr sz="2500" b="1" dirty="0">
              <a:solidFill>
                <a:srgbClr val="0C1450"/>
              </a:solidFill>
            </a:endParaRPr>
          </a:p>
        </p:txBody>
      </p:sp>
      <p:sp>
        <p:nvSpPr>
          <p:cNvPr id="65" name="Google Shape;65;p14"/>
          <p:cNvSpPr txBox="1">
            <a:spLocks noGrp="1"/>
          </p:cNvSpPr>
          <p:nvPr>
            <p:ph type="subTitle" idx="1"/>
          </p:nvPr>
        </p:nvSpPr>
        <p:spPr>
          <a:xfrm>
            <a:off x="409021" y="1278034"/>
            <a:ext cx="4909759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just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1155CC"/>
                </a:solidFill>
              </a:rPr>
              <a:t>Использование новых фирменных цветов СПб МТА;</a:t>
            </a:r>
            <a:endParaRPr lang="ru-RU" sz="1800" b="1" dirty="0">
              <a:solidFill>
                <a:srgbClr val="1155CC"/>
              </a:solidFill>
            </a:endParaRPr>
          </a:p>
          <a:p>
            <a:pPr marL="285750" lvl="0" indent="-285750" algn="just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1155CC"/>
                </a:solidFill>
              </a:rPr>
              <a:t>наличие названия академии в логотипе;  </a:t>
            </a:r>
            <a:endParaRPr lang="ru-RU" sz="1800" b="1" dirty="0">
              <a:solidFill>
                <a:srgbClr val="1155CC"/>
              </a:solidFill>
            </a:endParaRPr>
          </a:p>
          <a:p>
            <a:pPr marL="285750" lvl="0" indent="-285750" algn="just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1155CC"/>
                </a:solidFill>
              </a:rPr>
              <a:t>наличие изображения штурвала в логотипе</a:t>
            </a:r>
            <a:endParaRPr lang="ru-RU" sz="1800" b="1" dirty="0">
              <a:solidFill>
                <a:srgbClr val="1155CC"/>
              </a:solidFill>
            </a:endParaRPr>
          </a:p>
          <a:p>
            <a:pPr marL="285750" lvl="0" indent="-285750" algn="just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endParaRPr sz="1800" b="1" dirty="0">
              <a:solidFill>
                <a:srgbClr val="1155CC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901" y="919589"/>
            <a:ext cx="2740158" cy="308126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4"/>
          <p:cNvSpPr txBox="1">
            <a:spLocks noGrp="1"/>
          </p:cNvSpPr>
          <p:nvPr>
            <p:ph type="subTitle" idx="1"/>
          </p:nvPr>
        </p:nvSpPr>
        <p:spPr>
          <a:xfrm>
            <a:off x="210707" y="126989"/>
            <a:ext cx="8520600" cy="7926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500" b="1" dirty="0">
                <a:solidFill>
                  <a:srgbClr val="0C1450"/>
                </a:solidFill>
              </a:rPr>
              <a:t>Брендирование</a:t>
            </a:r>
            <a:r>
              <a:rPr lang="en-US" sz="2500" b="1" dirty="0">
                <a:solidFill>
                  <a:srgbClr val="0C1450"/>
                </a:solidFill>
              </a:rPr>
              <a:t> ССК «Штурвал»</a:t>
            </a:r>
            <a:endParaRPr sz="2500" b="1" dirty="0">
              <a:solidFill>
                <a:srgbClr val="0C1450"/>
              </a:solidFill>
            </a:endParaRPr>
          </a:p>
        </p:txBody>
      </p:sp>
      <p:sp>
        <p:nvSpPr>
          <p:cNvPr id="65" name="Google Shape;65;p14"/>
          <p:cNvSpPr txBox="1">
            <a:spLocks noGrp="1"/>
          </p:cNvSpPr>
          <p:nvPr>
            <p:ph type="subTitle" idx="1"/>
          </p:nvPr>
        </p:nvSpPr>
        <p:spPr>
          <a:xfrm>
            <a:off x="412693" y="919589"/>
            <a:ext cx="4909759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just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1155CC"/>
                </a:solidFill>
              </a:rPr>
              <a:t>Форма на основные виды спорта в фирменном стиле</a:t>
            </a:r>
            <a:endParaRPr lang="ru-RU" sz="1800" b="1" dirty="0">
              <a:solidFill>
                <a:srgbClr val="1155CC"/>
              </a:solidFill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</a:pPr>
            <a:endParaRPr lang="ru-RU" sz="1800" b="1" dirty="0">
              <a:solidFill>
                <a:srgbClr val="1155CC"/>
              </a:solidFill>
            </a:endParaRPr>
          </a:p>
          <a:p>
            <a:pPr marL="285750" lvl="0" indent="-285750" algn="just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1155CC"/>
                </a:solidFill>
              </a:rPr>
              <a:t>Флаг ССК</a:t>
            </a:r>
            <a:endParaRPr sz="1800" b="1" dirty="0">
              <a:solidFill>
                <a:srgbClr val="1155CC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0146" y="919589"/>
            <a:ext cx="2968461" cy="22263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1684" y="1759692"/>
            <a:ext cx="2968462" cy="222634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5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5"/>
          <p:cNvSpPr txBox="1">
            <a:spLocks noGrp="1"/>
          </p:cNvSpPr>
          <p:nvPr>
            <p:ph type="subTitle" idx="1"/>
          </p:nvPr>
        </p:nvSpPr>
        <p:spPr>
          <a:xfrm>
            <a:off x="311703" y="175565"/>
            <a:ext cx="8520600" cy="7926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500" b="1" dirty="0">
                <a:solidFill>
                  <a:srgbClr val="0C1450"/>
                </a:solidFill>
              </a:rPr>
              <a:t>Разработка плана работы ССК «Штурвал»</a:t>
            </a:r>
            <a:endParaRPr sz="2500" b="1" dirty="0">
              <a:solidFill>
                <a:srgbClr val="0C1450"/>
              </a:solidFill>
            </a:endParaRPr>
          </a:p>
        </p:txBody>
      </p:sp>
      <p:sp>
        <p:nvSpPr>
          <p:cNvPr id="5" name="Google Shape;65;p14"/>
          <p:cNvSpPr txBox="1"/>
          <p:nvPr/>
        </p:nvSpPr>
        <p:spPr>
          <a:xfrm>
            <a:off x="497921" y="731822"/>
            <a:ext cx="8087279" cy="8238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indent="0" algn="just"/>
            <a:endParaRPr lang="ru-RU" sz="1600" b="1" dirty="0">
              <a:solidFill>
                <a:srgbClr val="1155CC"/>
              </a:solidFill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/>
        </p:nvGraphicFramePr>
        <p:xfrm>
          <a:off x="150813" y="793750"/>
          <a:ext cx="2871787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3" name="Acrobat Document" r:id="rId2" imgW="4257675" imgH="6022340" progId="AcroExch.Document.11">
                  <p:embed/>
                </p:oleObj>
              </mc:Choice>
              <mc:Fallback>
                <p:oleObj name="Acrobat Document" r:id="rId2" imgW="4257675" imgH="6022340" progId="AcroExch.Document.11">
                  <p:embed/>
                  <p:pic>
                    <p:nvPicPr>
                      <p:cNvPr id="0" name="Изображение 1212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0813" y="793750"/>
                        <a:ext cx="2871787" cy="406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/>
        </p:nvGraphicFramePr>
        <p:xfrm>
          <a:off x="3124716" y="793750"/>
          <a:ext cx="2871787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4" name="Acrobat Document" r:id="rId4" imgW="4257675" imgH="6022340" progId="AcroExch.Document.11">
                  <p:embed/>
                </p:oleObj>
              </mc:Choice>
              <mc:Fallback>
                <p:oleObj name="Acrobat Document" r:id="rId4" imgW="4257675" imgH="6022340" progId="AcroExch.Document.11">
                  <p:embed/>
                  <p:pic>
                    <p:nvPicPr>
                      <p:cNvPr id="0" name="Изображение 1213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124716" y="793750"/>
                        <a:ext cx="2871787" cy="406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/>
        </p:nvGraphicFramePr>
        <p:xfrm>
          <a:off x="6105786" y="793750"/>
          <a:ext cx="2871787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5" name="Acrobat Document" r:id="rId6" imgW="4257675" imgH="6022340" progId="AcroExch.Document.11">
                  <p:embed/>
                </p:oleObj>
              </mc:Choice>
              <mc:Fallback>
                <p:oleObj name="Acrobat Document" r:id="rId6" imgW="4257675" imgH="6022340" progId="AcroExch.Document.11">
                  <p:embed/>
                  <p:pic>
                    <p:nvPicPr>
                      <p:cNvPr id="0" name="Изображение 1214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105786" y="793750"/>
                        <a:ext cx="2871787" cy="406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5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5"/>
          <p:cNvSpPr txBox="1">
            <a:spLocks noGrp="1"/>
          </p:cNvSpPr>
          <p:nvPr>
            <p:ph type="subTitle" idx="1"/>
          </p:nvPr>
        </p:nvSpPr>
        <p:spPr>
          <a:xfrm>
            <a:off x="311703" y="175565"/>
            <a:ext cx="8520600" cy="7926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500" b="1" dirty="0">
                <a:solidFill>
                  <a:srgbClr val="0C1450"/>
                </a:solidFill>
              </a:rPr>
              <a:t>Программы ССК «Штурвал»</a:t>
            </a:r>
            <a:endParaRPr sz="2500" b="1" dirty="0">
              <a:solidFill>
                <a:srgbClr val="0C1450"/>
              </a:solidFill>
            </a:endParaRPr>
          </a:p>
        </p:txBody>
      </p:sp>
      <p:sp>
        <p:nvSpPr>
          <p:cNvPr id="5" name="Google Shape;65;p14"/>
          <p:cNvSpPr txBox="1"/>
          <p:nvPr/>
        </p:nvSpPr>
        <p:spPr>
          <a:xfrm>
            <a:off x="497921" y="731822"/>
            <a:ext cx="8087279" cy="8238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indent="0" algn="just"/>
            <a:endParaRPr lang="ru-RU" sz="1600" b="1" dirty="0">
              <a:solidFill>
                <a:srgbClr val="1155CC"/>
              </a:solidFill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/>
        </p:nvGraphicFramePr>
        <p:xfrm>
          <a:off x="3133725" y="794710"/>
          <a:ext cx="287655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" name="Acrobat Document" r:id="rId2" imgW="5869940" imgH="8288655" progId="Acrobat.Document.DC">
                  <p:embed/>
                </p:oleObj>
              </mc:Choice>
              <mc:Fallback>
                <p:oleObj name="Acrobat Document" r:id="rId2" imgW="5869940" imgH="8288655" progId="Acrobat.Document.DC">
                  <p:embed/>
                  <p:pic>
                    <p:nvPicPr>
                      <p:cNvPr id="0" name="Изображение 2067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133725" y="794710"/>
                        <a:ext cx="2876550" cy="406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4"/>
          <p:cNvSpPr txBox="1">
            <a:spLocks noGrp="1"/>
          </p:cNvSpPr>
          <p:nvPr>
            <p:ph type="subTitle" idx="1"/>
          </p:nvPr>
        </p:nvSpPr>
        <p:spPr>
          <a:xfrm>
            <a:off x="311703" y="139959"/>
            <a:ext cx="8520600" cy="7926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 dirty="0">
                <a:solidFill>
                  <a:srgbClr val="0C1450"/>
                </a:solidFill>
              </a:rPr>
              <a:t>Раздел ССК «Штурвал» на сайте академии</a:t>
            </a:r>
            <a:endParaRPr sz="2500" b="1" dirty="0">
              <a:solidFill>
                <a:srgbClr val="0C145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6607" y="1104008"/>
            <a:ext cx="2287479" cy="383216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339" y="1116503"/>
            <a:ext cx="2287580" cy="381966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78300" y="574559"/>
            <a:ext cx="1978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1ABD3"/>
                </a:solidFill>
              </a:rPr>
              <a:t>spbmta.com</a:t>
            </a:r>
            <a:endParaRPr lang="ru-RU" sz="2400" b="1" dirty="0">
              <a:solidFill>
                <a:srgbClr val="01ABD3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450" y="1106748"/>
            <a:ext cx="2317751" cy="382942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4606</Words>
  <Application>WPS Presentation</Application>
  <PresentationFormat>Экран (16:9)</PresentationFormat>
  <Paragraphs>85</Paragraphs>
  <Slides>16</Slides>
  <Notes>16</Notes>
  <HiddenSlides>0</HiddenSlides>
  <MMClips>0</MMClips>
  <ScaleCrop>false</ScaleCrop>
  <HeadingPairs>
    <vt:vector size="8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4</vt:i4>
      </vt:variant>
      <vt:variant>
        <vt:lpstr>幻灯片标题</vt:lpstr>
      </vt:variant>
      <vt:variant>
        <vt:i4>16</vt:i4>
      </vt:variant>
    </vt:vector>
  </HeadingPairs>
  <TitlesOfParts>
    <vt:vector size="27" baseType="lpstr">
      <vt:lpstr>Arial</vt:lpstr>
      <vt:lpstr>SimSun</vt:lpstr>
      <vt:lpstr>Wingdings</vt:lpstr>
      <vt:lpstr>Arial</vt:lpstr>
      <vt:lpstr>Microsoft YaHei</vt:lpstr>
      <vt:lpstr>Arial Unicode MS</vt:lpstr>
      <vt:lpstr>Simple Light</vt:lpstr>
      <vt:lpstr>AcroExch.Document.11</vt:lpstr>
      <vt:lpstr>AcroExch.Document.11</vt:lpstr>
      <vt:lpstr>AcroExch.Document.11</vt:lpstr>
      <vt:lpstr>Acrobat.Document.DC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/>
  <cp:lastModifiedBy>spbmtc577</cp:lastModifiedBy>
  <cp:revision>86</cp:revision>
  <dcterms:created xsi:type="dcterms:W3CDTF">2025-04-10T07:23:42Z</dcterms:created>
  <dcterms:modified xsi:type="dcterms:W3CDTF">2025-04-10T07:24:28Z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912DDB65E3054DC1BD08E0DBED5C91C2_13</vt:lpwstr>
  </property>
  <property fmtid="{D5CDD505-2E9C-101B-9397-08002B2CF9AE}" pid="3" name="KSOProductBuildVer">
    <vt:lpwstr>1049-12.2.0.20782</vt:lpwstr>
  </property>
</Properties>
</file>