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notesMasterIdLst>
    <p:notesMasterId r:id="rId20"/>
  </p:notesMasterIdLst>
  <p:sldIdLst>
    <p:sldId id="304" r:id="rId2"/>
    <p:sldId id="321" r:id="rId3"/>
    <p:sldId id="323" r:id="rId4"/>
    <p:sldId id="322" r:id="rId5"/>
    <p:sldId id="370" r:id="rId6"/>
    <p:sldId id="371" r:id="rId7"/>
    <p:sldId id="372" r:id="rId8"/>
    <p:sldId id="318" r:id="rId9"/>
    <p:sldId id="320" r:id="rId10"/>
    <p:sldId id="319" r:id="rId11"/>
    <p:sldId id="307" r:id="rId12"/>
    <p:sldId id="290" r:id="rId13"/>
    <p:sldId id="311" r:id="rId14"/>
    <p:sldId id="376" r:id="rId15"/>
    <p:sldId id="373" r:id="rId16"/>
    <p:sldId id="374" r:id="rId17"/>
    <p:sldId id="375" r:id="rId18"/>
    <p:sldId id="310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лександр" initials="А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99"/>
    <a:srgbClr val="006699"/>
    <a:srgbClr val="FF3399"/>
    <a:srgbClr val="FF9900"/>
    <a:srgbClr val="FFCC00"/>
    <a:srgbClr val="0066CC"/>
    <a:srgbClr val="0099FF"/>
    <a:srgbClr val="00CCFF"/>
    <a:srgbClr val="00FFFF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 varScale="1">
        <p:scale>
          <a:sx n="60" d="100"/>
          <a:sy n="60" d="100"/>
        </p:scale>
        <p:origin x="688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2-06T12:41:58.076" idx="1">
    <p:pos x="3969" y="618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1E8DF71-A958-4C67-9C38-2E75E5B3D046}" type="datetimeFigureOut">
              <a:rPr lang="ru-RU"/>
              <a:pPr>
                <a:defRPr/>
              </a:pPr>
              <a:t>12.12.2020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2C4F209-E6D2-4977-BC3C-5E3F56A8B8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0859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935BA-D228-4979-9481-8A4AA12D1DEA}" type="datetimeFigureOut">
              <a:rPr lang="ru-RU"/>
              <a:pPr>
                <a:defRPr/>
              </a:pPr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BE8DE-A661-425B-955F-7EE54877F2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134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FB001-7921-4782-8D90-7AD75828FD36}" type="datetimeFigureOut">
              <a:rPr lang="ru-RU"/>
              <a:pPr>
                <a:defRPr/>
              </a:pPr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59D12-6D5E-470B-9840-00516C7FEA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251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D7037-DAA3-4096-A0F3-34F4CF656092}" type="datetimeFigureOut">
              <a:rPr lang="ru-RU"/>
              <a:pPr>
                <a:defRPr/>
              </a:pPr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476B6-7F8D-49DD-9991-16071B24D0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5764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285D6F-A477-4998-A5CC-D40464F6C9C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2A1B5C-C11F-4CCF-A6D1-C4F74ED59515}" type="datetimeFigureOut">
              <a:rPr lang="ru-RU"/>
              <a:pPr>
                <a:defRPr/>
              </a:pPr>
              <a:t>12.12.2020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CC77FC-E2CB-4412-A1B8-817A7DF6C07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49C23C-FB0E-4B7F-95EE-0DA0D9F1520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28778B2F-A6A5-4BCB-9740-A568EB02AD4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08328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CE3E3-7D6B-438C-BC32-439536438334}" type="datetimeFigureOut">
              <a:rPr lang="ru-RU"/>
              <a:pPr>
                <a:defRPr/>
              </a:pPr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61D33-863D-4760-B737-805DC42375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427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73D74-5B68-41F4-80AF-3B3CCE498B25}" type="datetimeFigureOut">
              <a:rPr lang="ru-RU"/>
              <a:pPr>
                <a:defRPr/>
              </a:pPr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C6BA3-E0A5-4362-94A1-2C9D033C8F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969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7C2F5-B5AA-446A-AF30-AFD834313CAE}" type="datetimeFigureOut">
              <a:rPr lang="ru-RU"/>
              <a:pPr>
                <a:defRPr/>
              </a:pPr>
              <a:t>12.12.2020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8C823-03C2-4C79-89C2-9EA39C799A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418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B037A-9C01-416C-8FAC-BC4D2E1F9F8A}" type="datetimeFigureOut">
              <a:rPr lang="ru-RU"/>
              <a:pPr>
                <a:defRPr/>
              </a:pPr>
              <a:t>12.12.2020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7C145-DD0F-4230-9FFD-368143F2B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132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5762F-8BEB-4B7C-BD9F-16B09F16E804}" type="datetimeFigureOut">
              <a:rPr lang="ru-RU"/>
              <a:pPr>
                <a:defRPr/>
              </a:pPr>
              <a:t>12.12.2020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BBB65A-FBAB-4887-8568-4A9CB289D9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587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85F75-A74A-4931-B1F2-E3A2E0EFDBAF}" type="datetimeFigureOut">
              <a:rPr lang="ru-RU"/>
              <a:pPr>
                <a:defRPr/>
              </a:pPr>
              <a:t>12.12.2020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3E39A-3B1F-4AC9-B333-374EC49D82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101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A609D-A56A-4E68-AFD1-840168751B13}" type="datetimeFigureOut">
              <a:rPr lang="ru-RU"/>
              <a:pPr>
                <a:defRPr/>
              </a:pPr>
              <a:t>12.12.2020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0C750-D33D-4D6C-A3E9-A1AD72A091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640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329F3-F752-43D2-9298-AD0EBF7CAD1C}" type="datetimeFigureOut">
              <a:rPr lang="ru-RU"/>
              <a:pPr>
                <a:defRPr/>
              </a:pPr>
              <a:t>12.12.2020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AAFAF-5160-48BF-B27B-2D3B0D1F9A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983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83AA0CB-F1E1-4198-8462-D0A0DB9D75CD}" type="datetimeFigureOut">
              <a:rPr lang="ru-RU"/>
              <a:pPr>
                <a:defRPr/>
              </a:pPr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DBEB9D5-6D73-408A-A98B-F989505352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  <p:sldLayoutId id="214748392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9512" y="2132856"/>
            <a:ext cx="8784976" cy="181588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/>
              <a:t>Подростково-молодежный фестиваль дополнительного морского образования</a:t>
            </a:r>
          </a:p>
          <a:p>
            <a:pPr algn="ctr">
              <a:defRPr/>
            </a:pPr>
            <a:r>
              <a:rPr lang="ru-RU" sz="2800" b="1" dirty="0"/>
              <a:t>«МОРФЕСТ»-20</a:t>
            </a:r>
            <a:r>
              <a:rPr lang="en-US" sz="2800" b="1" dirty="0"/>
              <a:t>2</a:t>
            </a:r>
            <a:r>
              <a:rPr lang="ru-RU" sz="2800" b="1" dirty="0"/>
              <a:t>1</a:t>
            </a:r>
          </a:p>
          <a:p>
            <a:pPr algn="ctr">
              <a:defRPr/>
            </a:pPr>
            <a:endParaRPr lang="ru-RU" sz="2800" b="1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 bwMode="auto">
          <a:xfrm>
            <a:off x="1301509" y="188914"/>
            <a:ext cx="6540982" cy="1009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92500" lnSpcReduction="20000"/>
          </a:bodyPr>
          <a:lstStyle/>
          <a:p>
            <a:pPr marL="342900" indent="-342900" algn="ctr" eaLnBrk="0" hangingPunct="0">
              <a:spcBef>
                <a:spcPts val="0"/>
              </a:spcBef>
              <a:defRPr/>
            </a:pPr>
            <a:r>
              <a:rPr lang="ru-RU" sz="2600" dirty="0">
                <a:solidFill>
                  <a:srgbClr val="FFFF00"/>
                </a:solidFill>
                <a:latin typeface="+mn-lt"/>
                <a:cs typeface="+mn-cs"/>
              </a:rPr>
              <a:t>Ассоциация «Морское наследие»</a:t>
            </a:r>
          </a:p>
          <a:p>
            <a:pPr marL="342900" indent="-342900" algn="ctr" eaLnBrk="0" hangingPunct="0">
              <a:spcBef>
                <a:spcPts val="0"/>
              </a:spcBef>
              <a:defRPr/>
            </a:pPr>
            <a:r>
              <a:rPr lang="ru-RU" sz="2600" dirty="0">
                <a:solidFill>
                  <a:srgbClr val="FFFF00"/>
                </a:solidFill>
                <a:latin typeface="+mn-lt"/>
                <a:cs typeface="+mn-cs"/>
              </a:rPr>
              <a:t>СПб ГАПОУ «Морской технический колледж</a:t>
            </a:r>
          </a:p>
          <a:p>
            <a:pPr marL="342900" indent="-342900" algn="ctr" eaLnBrk="0" hangingPunct="0">
              <a:spcBef>
                <a:spcPts val="0"/>
              </a:spcBef>
              <a:defRPr/>
            </a:pPr>
            <a:r>
              <a:rPr lang="ru-RU" sz="2600" dirty="0">
                <a:solidFill>
                  <a:srgbClr val="FFFF00"/>
                </a:solidFill>
                <a:latin typeface="+mn-lt"/>
                <a:cs typeface="+mn-cs"/>
              </a:rPr>
              <a:t>имени адмирала Д.Н. Сенявина»</a:t>
            </a:r>
          </a:p>
          <a:p>
            <a:pPr marL="342900" indent="-342900" algn="ctr" eaLnBrk="0" hangingPunct="0">
              <a:spcBef>
                <a:spcPts val="0"/>
              </a:spcBef>
              <a:defRPr/>
            </a:pPr>
            <a:endParaRPr lang="en-US" sz="2600" dirty="0">
              <a:solidFill>
                <a:srgbClr val="FFFF00"/>
              </a:solidFill>
              <a:latin typeface="+mn-lt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43175" y="5805488"/>
            <a:ext cx="4176713" cy="8318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800" b="1" dirty="0">
                <a:solidFill>
                  <a:srgbClr val="FFFF00"/>
                </a:solidFill>
                <a:latin typeface="+mn-lt"/>
              </a:rPr>
              <a:t>20</a:t>
            </a:r>
            <a:r>
              <a:rPr lang="en-US" sz="4800" b="1" dirty="0">
                <a:solidFill>
                  <a:srgbClr val="FFFF00"/>
                </a:solidFill>
                <a:latin typeface="+mn-lt"/>
              </a:rPr>
              <a:t>2</a:t>
            </a:r>
            <a:r>
              <a:rPr lang="ru-RU" sz="4800" b="1" dirty="0">
                <a:solidFill>
                  <a:srgbClr val="FFFF00"/>
                </a:solidFill>
                <a:latin typeface="+mn-lt"/>
              </a:rPr>
              <a:t>1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501"/>
            <a:ext cx="1301509" cy="11245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33414"/>
            <a:ext cx="1301509" cy="112458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491" y="5733415"/>
            <a:ext cx="1301509" cy="112458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491" y="73500"/>
            <a:ext cx="1301509" cy="1124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25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19931" y="404664"/>
            <a:ext cx="7704137" cy="7080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/>
              <a:t>ЗАДАЧИ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9512" y="1196752"/>
            <a:ext cx="8784976" cy="84638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indent="363538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dirty="0">
                <a:latin typeface="+mn-lt"/>
                <a:cs typeface="+mn-cs"/>
              </a:rPr>
              <a:t>- </a:t>
            </a:r>
            <a:r>
              <a:rPr lang="ru-RU" sz="1600" dirty="0"/>
              <a:t>развитие интереса к занятиям морской направленности в дополнительном образовании детей в регионах. Получение алгоритма для организации морских классов и клубов в регионах</a:t>
            </a:r>
            <a:endParaRPr lang="ru-RU" sz="1700" dirty="0">
              <a:latin typeface="+mn-lt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2078558"/>
            <a:ext cx="8784976" cy="84638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indent="363538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dirty="0">
                <a:latin typeface="+mn-lt"/>
                <a:cs typeface="+mn-cs"/>
              </a:rPr>
              <a:t>- </a:t>
            </a:r>
            <a:r>
              <a:rPr lang="ru-RU" sz="1600" dirty="0"/>
              <a:t>разработка системы методического обеспечения морского образования и воспитания в рамках работы профильных морских и кадетских классов в общеобразовательных школах и учреждениях дополнительного образования</a:t>
            </a:r>
            <a:endParaRPr lang="ru-RU" sz="1700" dirty="0">
              <a:latin typeface="+mn-lt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2" y="2996952"/>
            <a:ext cx="8784976" cy="84638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indent="363538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dirty="0">
                <a:latin typeface="+mn-lt"/>
                <a:cs typeface="+mn-cs"/>
              </a:rPr>
              <a:t>- </a:t>
            </a:r>
            <a:r>
              <a:rPr lang="ru-RU" sz="1600" dirty="0"/>
              <a:t>обобщение и распространение инновационного опыта гражданско-патриотического и военно-патриотического, </a:t>
            </a:r>
            <a:r>
              <a:rPr lang="ru-RU" sz="1600" dirty="0" err="1"/>
              <a:t>предпрофессинального</a:t>
            </a:r>
            <a:r>
              <a:rPr lang="ru-RU" sz="1600" dirty="0"/>
              <a:t> воспитания морской направленности детей и молодежи</a:t>
            </a:r>
            <a:endParaRPr lang="ru-RU" sz="1700" dirty="0">
              <a:latin typeface="+mn-lt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512" y="3908956"/>
            <a:ext cx="8784976" cy="60016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indent="363538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dirty="0">
                <a:latin typeface="+mn-lt"/>
                <a:cs typeface="+mn-cs"/>
              </a:rPr>
              <a:t>- </a:t>
            </a:r>
            <a:r>
              <a:rPr lang="ru-RU" sz="1600" dirty="0"/>
              <a:t>создание в системе дополнительного образовании детей по морскому направлению базы обмена опытом и успешных опробованных практик для использования в работе</a:t>
            </a:r>
            <a:endParaRPr lang="ru-RU" sz="1700" dirty="0">
              <a:latin typeface="+mn-lt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2" y="4557028"/>
            <a:ext cx="8784976" cy="60016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indent="363538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dirty="0">
                <a:latin typeface="+mn-lt"/>
                <a:cs typeface="+mn-cs"/>
              </a:rPr>
              <a:t>- </a:t>
            </a:r>
            <a:r>
              <a:rPr lang="ru-RU" sz="1600" dirty="0"/>
              <a:t>содействие популяризации, исследованию и сохранению морского наследия. Популяризация морских специальностей и морской сферы деятельности</a:t>
            </a:r>
            <a:endParaRPr lang="ru-RU" sz="1700" dirty="0">
              <a:latin typeface="+mn-lt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2" y="5229200"/>
            <a:ext cx="8784976" cy="60016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indent="363538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dirty="0">
                <a:latin typeface="+mn-lt"/>
                <a:cs typeface="+mn-cs"/>
              </a:rPr>
              <a:t>- </a:t>
            </a:r>
            <a:r>
              <a:rPr lang="ru-RU" sz="1600" dirty="0"/>
              <a:t>создание единой базы работы организаций, занимающихся дополнительным морским образованием детей и подростков</a:t>
            </a:r>
            <a:endParaRPr lang="ru-RU" sz="1700" dirty="0">
              <a:latin typeface="+mn-lt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9511" y="5877272"/>
            <a:ext cx="8784976" cy="84638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indent="363538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dirty="0">
                <a:latin typeface="+mn-lt"/>
                <a:cs typeface="+mn-cs"/>
              </a:rPr>
              <a:t>- </a:t>
            </a:r>
            <a:r>
              <a:rPr lang="ru-RU" sz="1600" dirty="0"/>
              <a:t>разработка системы методического обеспечения морского образования и воспитания в рамках работы профильных морских и кадетских классов в общеобразовательной школе и учреждениях дополнительного образования</a:t>
            </a:r>
            <a:endParaRPr lang="ru-RU" sz="17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43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650" y="404813"/>
            <a:ext cx="7704138" cy="7080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atin typeface="+mn-lt"/>
                <a:cs typeface="+mn-cs"/>
              </a:rPr>
              <a:t>Фестиваль: тематика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521" y="1320965"/>
            <a:ext cx="4536503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u="sng" dirty="0"/>
              <a:t>В России 2020 год объявлен</a:t>
            </a:r>
            <a:r>
              <a:rPr lang="ru-RU" sz="2400" dirty="0"/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Годом памяти и славы</a:t>
            </a:r>
            <a:endParaRPr lang="ru-RU" sz="2400" b="1" dirty="0">
              <a:latin typeface="+mn-lt"/>
              <a:cs typeface="+mn-cs"/>
            </a:endParaRPr>
          </a:p>
        </p:txBody>
      </p:sp>
      <p:sp>
        <p:nvSpPr>
          <p:cNvPr id="5125" name="TextBox 7"/>
          <p:cNvSpPr txBox="1">
            <a:spLocks noChangeArrowheads="1"/>
          </p:cNvSpPr>
          <p:nvPr/>
        </p:nvSpPr>
        <p:spPr bwMode="auto">
          <a:xfrm>
            <a:off x="683568" y="2151962"/>
            <a:ext cx="7704137" cy="2725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hangingPunct="1">
              <a:spcBef>
                <a:spcPct val="0"/>
              </a:spcBef>
              <a:buNone/>
            </a:pPr>
            <a:r>
              <a:rPr lang="ru-RU" altLang="ru-RU" sz="2400" u="sng" dirty="0">
                <a:latin typeface="Arial" charset="0"/>
              </a:rPr>
              <a:t>В 2021 году отмечаются: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endParaRPr lang="ru-RU" sz="1200" dirty="0"/>
          </a:p>
          <a:p>
            <a:pPr eaLnBrk="1" hangingPunct="1">
              <a:lnSpc>
                <a:spcPct val="114000"/>
              </a:lnSpc>
              <a:spcBef>
                <a:spcPct val="0"/>
              </a:spcBef>
            </a:pPr>
            <a:r>
              <a:rPr lang="ru-RU" sz="2400" dirty="0"/>
              <a:t>320-летие Балтийского флота</a:t>
            </a:r>
          </a:p>
          <a:p>
            <a:pPr eaLnBrk="1" hangingPunct="1">
              <a:lnSpc>
                <a:spcPct val="114000"/>
              </a:lnSpc>
              <a:spcBef>
                <a:spcPct val="0"/>
              </a:spcBef>
            </a:pPr>
            <a:r>
              <a:rPr lang="ru-RU" sz="2400" dirty="0"/>
              <a:t>290-летие Тихоокеанского флота</a:t>
            </a:r>
          </a:p>
          <a:p>
            <a:pPr eaLnBrk="1" hangingPunct="1">
              <a:lnSpc>
                <a:spcPct val="114000"/>
              </a:lnSpc>
              <a:spcBef>
                <a:spcPct val="0"/>
              </a:spcBef>
            </a:pPr>
            <a:r>
              <a:rPr lang="ru-RU" sz="2400" dirty="0"/>
              <a:t>800-летие со дня рождения Александра Невского</a:t>
            </a:r>
          </a:p>
          <a:p>
            <a:pPr eaLnBrk="1" hangingPunct="1">
              <a:lnSpc>
                <a:spcPct val="114000"/>
              </a:lnSpc>
              <a:spcBef>
                <a:spcPct val="0"/>
              </a:spcBef>
            </a:pPr>
            <a:r>
              <a:rPr lang="ru-RU" sz="2400" dirty="0"/>
              <a:t>30-летие российского триколора</a:t>
            </a:r>
          </a:p>
          <a:p>
            <a:pPr eaLnBrk="1" hangingPunct="1">
              <a:lnSpc>
                <a:spcPct val="114000"/>
              </a:lnSpc>
              <a:spcBef>
                <a:spcPct val="0"/>
              </a:spcBef>
            </a:pPr>
            <a:r>
              <a:rPr lang="ru-RU" sz="2400" dirty="0"/>
              <a:t>310-лет со дня рождения М.В. Ломоносова</a:t>
            </a:r>
            <a:endParaRPr lang="ru-RU" altLang="ru-RU" sz="2400" b="1" dirty="0">
              <a:latin typeface="Arial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E96126-3CA8-4CE4-A875-0428BCFEFE49}"/>
              </a:ext>
            </a:extLst>
          </p:cNvPr>
          <p:cNvSpPr txBox="1"/>
          <p:nvPr/>
        </p:nvSpPr>
        <p:spPr>
          <a:xfrm>
            <a:off x="4932040" y="1320965"/>
            <a:ext cx="4104456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u="sng" dirty="0"/>
              <a:t>ООН 2021 год объявлен</a:t>
            </a:r>
            <a:r>
              <a:rPr lang="ru-RU" sz="2400" dirty="0"/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Годом мира и доверия</a:t>
            </a:r>
            <a:endParaRPr lang="ru-RU" sz="2400" b="1" dirty="0">
              <a:latin typeface="+mn-lt"/>
              <a:cs typeface="+mn-cs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9CE39087-7482-4E8E-876D-6FC55E99A0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87" y="4877003"/>
            <a:ext cx="7704137" cy="146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ctr" eaLnBrk="1" hangingPunct="1">
              <a:spcBef>
                <a:spcPct val="0"/>
              </a:spcBef>
              <a:buNone/>
            </a:pPr>
            <a:r>
              <a:rPr lang="ru-RU" altLang="ru-RU" sz="2400" u="sng" dirty="0">
                <a:latin typeface="Arial" charset="0"/>
              </a:rPr>
              <a:t>Пётр </a:t>
            </a:r>
            <a:r>
              <a:rPr lang="en-US" altLang="ru-RU" sz="2400" u="sng" dirty="0">
                <a:latin typeface="Arial" charset="0"/>
              </a:rPr>
              <a:t>I</a:t>
            </a:r>
            <a:r>
              <a:rPr lang="ru-RU" altLang="ru-RU" sz="2400" u="sng" dirty="0">
                <a:latin typeface="Arial" charset="0"/>
              </a:rPr>
              <a:t>: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endParaRPr lang="ru-RU" sz="1200" dirty="0"/>
          </a:p>
          <a:p>
            <a:pPr eaLnBrk="1" hangingPunct="1">
              <a:lnSpc>
                <a:spcPct val="114000"/>
              </a:lnSpc>
              <a:spcBef>
                <a:spcPct val="0"/>
              </a:spcBef>
            </a:pPr>
            <a:r>
              <a:rPr lang="ru-RU" sz="2400" dirty="0"/>
              <a:t>2021 год – 300-летие России как империи</a:t>
            </a:r>
          </a:p>
          <a:p>
            <a:pPr eaLnBrk="1" hangingPunct="1">
              <a:lnSpc>
                <a:spcPct val="114000"/>
              </a:lnSpc>
              <a:spcBef>
                <a:spcPct val="0"/>
              </a:spcBef>
            </a:pPr>
            <a:r>
              <a:rPr lang="ru-RU" sz="2400" dirty="0"/>
              <a:t>2022 год – 350-летие со дня рождения</a:t>
            </a:r>
          </a:p>
        </p:txBody>
      </p:sp>
    </p:spTree>
    <p:extLst>
      <p:ext uri="{BB962C8B-B14F-4D97-AF65-F5344CB8AC3E}">
        <p14:creationId xmlns:p14="http://schemas.microsoft.com/office/powerpoint/2010/main" val="1673529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332656"/>
            <a:ext cx="8136904" cy="64633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Фестиваль и Конкурс: сроки, география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552" y="1124744"/>
            <a:ext cx="8136904" cy="589392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сентябрь - декабрь 2020 года</a:t>
            </a:r>
            <a:br>
              <a:rPr lang="ru-RU" sz="2000" b="1" dirty="0"/>
            </a:br>
            <a:r>
              <a:rPr lang="ru-RU" sz="2000" dirty="0"/>
              <a:t>презентации, подготовка документов</a:t>
            </a:r>
            <a:endParaRPr lang="ru-RU" sz="20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b="1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январь - март 2021 года</a:t>
            </a:r>
            <a:br>
              <a:rPr lang="ru-RU" sz="2000" b="1" dirty="0"/>
            </a:br>
            <a:r>
              <a:rPr lang="ru-RU" sz="2000" dirty="0"/>
              <a:t>Заочный тур Фестиваля и Конкурса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b="1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апрель - март 2021 года</a:t>
            </a:r>
            <a:br>
              <a:rPr lang="ru-RU" sz="2000" b="1" dirty="0"/>
            </a:br>
            <a:r>
              <a:rPr lang="ru-RU" sz="2000" dirty="0"/>
              <a:t>Формирование делегации на очные мероприятия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u="sng" dirty="0"/>
              <a:t>Основные мероприятия: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b="1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28-30 августа 2021 года - </a:t>
            </a:r>
            <a:r>
              <a:rPr lang="ru-RU" sz="2200" dirty="0">
                <a:solidFill>
                  <a:schemeClr val="tx1"/>
                </a:solidFill>
              </a:rPr>
              <a:t>Архангельская область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  31.08.2021 - </a:t>
            </a:r>
            <a:r>
              <a:rPr lang="ru-RU" sz="2200" dirty="0">
                <a:solidFill>
                  <a:schemeClr val="tx1"/>
                </a:solidFill>
              </a:rPr>
              <a:t>Санкт-Петербург         </a:t>
            </a:r>
            <a:r>
              <a:rPr lang="ru-RU" sz="2200" b="1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04.09.2021 – </a:t>
            </a:r>
            <a:r>
              <a:rPr lang="ru-RU" sz="2200" dirty="0">
                <a:solidFill>
                  <a:schemeClr val="tx1"/>
                </a:solidFill>
              </a:rPr>
              <a:t>Кострома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b="1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i="1">
                <a:solidFill>
                  <a:schemeClr val="accent1">
                    <a:lumMod val="40000"/>
                    <a:lumOff val="60000"/>
                  </a:schemeClr>
                </a:solidFill>
              </a:rPr>
              <a:t>   01.09.2021 </a:t>
            </a:r>
            <a:r>
              <a:rPr lang="ru-RU" sz="2200" b="1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– </a:t>
            </a:r>
            <a:r>
              <a:rPr lang="ru-RU" sz="2200">
                <a:solidFill>
                  <a:schemeClr val="tx1"/>
                </a:solidFill>
              </a:rPr>
              <a:t>Москва                         </a:t>
            </a:r>
            <a:r>
              <a:rPr lang="ru-RU" sz="2200" b="1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05.09.2021 – </a:t>
            </a:r>
            <a:r>
              <a:rPr lang="ru-RU" sz="2200" dirty="0">
                <a:solidFill>
                  <a:schemeClr val="tx1"/>
                </a:solidFill>
              </a:rPr>
              <a:t>Нижний Новгород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  02.09.2021 – </a:t>
            </a:r>
            <a:r>
              <a:rPr lang="ru-RU" sz="2200" dirty="0">
                <a:solidFill>
                  <a:schemeClr val="tx1"/>
                </a:solidFill>
              </a:rPr>
              <a:t>Углич                             </a:t>
            </a:r>
            <a:r>
              <a:rPr lang="ru-RU" sz="2200" b="1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06.09.2021 - </a:t>
            </a:r>
            <a:r>
              <a:rPr lang="ru-RU" sz="2200" dirty="0">
                <a:solidFill>
                  <a:schemeClr val="tx1"/>
                </a:solidFill>
              </a:rPr>
              <a:t>Чебоксары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  03.09.2021 – </a:t>
            </a:r>
            <a:r>
              <a:rPr lang="ru-RU" sz="2200" dirty="0">
                <a:solidFill>
                  <a:schemeClr val="tx1"/>
                </a:solidFill>
              </a:rPr>
              <a:t>Ярославль                   </a:t>
            </a:r>
            <a:r>
              <a:rPr lang="ru-RU" sz="2200" b="1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07.09.2021 – </a:t>
            </a:r>
            <a:r>
              <a:rPr lang="ru-RU" sz="2200" dirty="0">
                <a:solidFill>
                  <a:schemeClr val="tx1"/>
                </a:solidFill>
              </a:rPr>
              <a:t>Казань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12.09.2021 – </a:t>
            </a:r>
            <a:r>
              <a:rPr lang="ru-RU" sz="2200" dirty="0">
                <a:solidFill>
                  <a:schemeClr val="tx1"/>
                </a:solidFill>
              </a:rPr>
              <a:t>Калининград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2CBF851-5F18-4C52-A880-0A456A1283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18746" cy="5690965"/>
          </a:xfrm>
          <a:prstGeom prst="rect">
            <a:avLst/>
          </a:prstGeom>
        </p:spPr>
      </p:pic>
      <p:sp>
        <p:nvSpPr>
          <p:cNvPr id="5" name="Звезда: 5 точек 4">
            <a:extLst>
              <a:ext uri="{FF2B5EF4-FFF2-40B4-BE49-F238E27FC236}">
                <a16:creationId xmlns:a16="http://schemas.microsoft.com/office/drawing/2014/main" id="{E9F5760B-F48B-4DD6-88E7-151A58B50F10}"/>
              </a:ext>
            </a:extLst>
          </p:cNvPr>
          <p:cNvSpPr/>
          <p:nvPr/>
        </p:nvSpPr>
        <p:spPr>
          <a:xfrm>
            <a:off x="4572000" y="2924944"/>
            <a:ext cx="216024" cy="216024"/>
          </a:xfrm>
          <a:prstGeom prst="star5">
            <a:avLst/>
          </a:prstGeom>
          <a:gradFill flip="none" rotWithShape="1">
            <a:gsLst>
              <a:gs pos="0">
                <a:srgbClr val="FF0000"/>
              </a:gs>
              <a:gs pos="35000">
                <a:schemeClr val="accent2">
                  <a:lumMod val="0"/>
                  <a:lumOff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Капитан">
            <a:extLst>
              <a:ext uri="{FF2B5EF4-FFF2-40B4-BE49-F238E27FC236}">
                <a16:creationId xmlns:a16="http://schemas.microsoft.com/office/drawing/2014/main" id="{380F6682-CAE1-43F7-8A02-1EE0A4704A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86096" y="302777"/>
            <a:ext cx="460757" cy="460757"/>
          </a:xfrm>
          <a:prstGeom prst="rect">
            <a:avLst/>
          </a:prstGeom>
        </p:spPr>
      </p:pic>
      <p:pic>
        <p:nvPicPr>
          <p:cNvPr id="11" name="Рисунок 10" descr="Капитан">
            <a:extLst>
              <a:ext uri="{FF2B5EF4-FFF2-40B4-BE49-F238E27FC236}">
                <a16:creationId xmlns:a16="http://schemas.microsoft.com/office/drawing/2014/main" id="{A6DBA3F5-1CB2-47F7-94C8-E85AA14C62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7882" y="1623070"/>
            <a:ext cx="460757" cy="460757"/>
          </a:xfrm>
          <a:prstGeom prst="rect">
            <a:avLst/>
          </a:prstGeom>
        </p:spPr>
      </p:pic>
      <p:pic>
        <p:nvPicPr>
          <p:cNvPr id="12" name="Рисунок 11" descr="Капитан">
            <a:extLst>
              <a:ext uri="{FF2B5EF4-FFF2-40B4-BE49-F238E27FC236}">
                <a16:creationId xmlns:a16="http://schemas.microsoft.com/office/drawing/2014/main" id="{701695DD-1CDF-44A5-B09A-8BA6D1E447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51060" y="3654292"/>
            <a:ext cx="460757" cy="460757"/>
          </a:xfrm>
          <a:prstGeom prst="rect">
            <a:avLst/>
          </a:prstGeom>
        </p:spPr>
      </p:pic>
      <p:pic>
        <p:nvPicPr>
          <p:cNvPr id="13" name="Рисунок 12" descr="Капитан">
            <a:extLst>
              <a:ext uri="{FF2B5EF4-FFF2-40B4-BE49-F238E27FC236}">
                <a16:creationId xmlns:a16="http://schemas.microsoft.com/office/drawing/2014/main" id="{F29ABC09-373F-4A0A-8489-CCE3F3EA71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35944" y="2802577"/>
            <a:ext cx="460757" cy="460757"/>
          </a:xfrm>
          <a:prstGeom prst="rect">
            <a:avLst/>
          </a:prstGeom>
        </p:spPr>
      </p:pic>
      <p:pic>
        <p:nvPicPr>
          <p:cNvPr id="14" name="Рисунок 13" descr="Капитан">
            <a:extLst>
              <a:ext uri="{FF2B5EF4-FFF2-40B4-BE49-F238E27FC236}">
                <a16:creationId xmlns:a16="http://schemas.microsoft.com/office/drawing/2014/main" id="{EA3A652B-BCED-4260-919F-CA1A49CFDD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28994" y="2694565"/>
            <a:ext cx="460757" cy="460757"/>
          </a:xfrm>
          <a:prstGeom prst="rect">
            <a:avLst/>
          </a:prstGeom>
        </p:spPr>
      </p:pic>
      <p:pic>
        <p:nvPicPr>
          <p:cNvPr id="15" name="Рисунок 14" descr="Капитан">
            <a:extLst>
              <a:ext uri="{FF2B5EF4-FFF2-40B4-BE49-F238E27FC236}">
                <a16:creationId xmlns:a16="http://schemas.microsoft.com/office/drawing/2014/main" id="{9ECCA0D8-BC19-4DF2-81BB-FF1497165C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73281" y="3263334"/>
            <a:ext cx="460757" cy="460757"/>
          </a:xfrm>
          <a:prstGeom prst="rect">
            <a:avLst/>
          </a:prstGeom>
        </p:spPr>
      </p:pic>
      <p:pic>
        <p:nvPicPr>
          <p:cNvPr id="16" name="Рисунок 15" descr="Капитан">
            <a:extLst>
              <a:ext uri="{FF2B5EF4-FFF2-40B4-BE49-F238E27FC236}">
                <a16:creationId xmlns:a16="http://schemas.microsoft.com/office/drawing/2014/main" id="{E6A1E00D-A7AD-4EAA-B668-9AE5C0666D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58892" y="3529452"/>
            <a:ext cx="460757" cy="460757"/>
          </a:xfrm>
          <a:prstGeom prst="rect">
            <a:avLst/>
          </a:prstGeom>
        </p:spPr>
      </p:pic>
      <p:pic>
        <p:nvPicPr>
          <p:cNvPr id="17" name="Рисунок 16" descr="Капитан">
            <a:extLst>
              <a:ext uri="{FF2B5EF4-FFF2-40B4-BE49-F238E27FC236}">
                <a16:creationId xmlns:a16="http://schemas.microsoft.com/office/drawing/2014/main" id="{1ED5F2A5-2AFA-4F24-B199-7E1CBE95C1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57645" y="3759830"/>
            <a:ext cx="460757" cy="460757"/>
          </a:xfrm>
          <a:prstGeom prst="rect">
            <a:avLst/>
          </a:prstGeom>
        </p:spPr>
      </p:pic>
      <p:pic>
        <p:nvPicPr>
          <p:cNvPr id="18" name="Рисунок 17" descr="Капитан">
            <a:extLst>
              <a:ext uri="{FF2B5EF4-FFF2-40B4-BE49-F238E27FC236}">
                <a16:creationId xmlns:a16="http://schemas.microsoft.com/office/drawing/2014/main" id="{75AF823C-CCE1-4403-8842-CBC9EE79D2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11" y="752489"/>
            <a:ext cx="460757" cy="460757"/>
          </a:xfrm>
          <a:prstGeom prst="rect">
            <a:avLst/>
          </a:prstGeom>
        </p:spPr>
      </p:pic>
      <p:pic>
        <p:nvPicPr>
          <p:cNvPr id="19" name="Рисунок 18" descr="Прямая стрелка">
            <a:extLst>
              <a:ext uri="{FF2B5EF4-FFF2-40B4-BE49-F238E27FC236}">
                <a16:creationId xmlns:a16="http://schemas.microsoft.com/office/drawing/2014/main" id="{C340C82C-FC55-4AF4-B256-D6BD30971A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572" y="1062543"/>
            <a:ext cx="377433" cy="37743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30F0E85-42BD-4548-8D5B-0C9A4CB4C109}"/>
              </a:ext>
            </a:extLst>
          </p:cNvPr>
          <p:cNvSpPr txBox="1"/>
          <p:nvPr/>
        </p:nvSpPr>
        <p:spPr>
          <a:xfrm>
            <a:off x="6253769" y="106623"/>
            <a:ext cx="2880320" cy="58169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Архангельская область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Ленинградская область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Санкт-Петербург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Московская область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Москва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Ярославская область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Костромская область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latin typeface="+mn-lt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5F3B2F-FD3E-4454-9676-BA5C086ED871}"/>
              </a:ext>
            </a:extLst>
          </p:cNvPr>
          <p:cNvSpPr txBox="1"/>
          <p:nvPr/>
        </p:nvSpPr>
        <p:spPr>
          <a:xfrm>
            <a:off x="0" y="5690861"/>
            <a:ext cx="10729192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Нижегородская     Республика      </a:t>
            </a:r>
            <a:r>
              <a:rPr lang="ru-RU" sz="2400" b="1" dirty="0" err="1">
                <a:latin typeface="+mn-lt"/>
                <a:cs typeface="+mn-cs"/>
              </a:rPr>
              <a:t>Республика</a:t>
            </a:r>
            <a:r>
              <a:rPr lang="ru-RU" sz="2400" b="1" dirty="0">
                <a:latin typeface="+mn-lt"/>
                <a:cs typeface="+mn-cs"/>
              </a:rPr>
              <a:t>      Калининградская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область                     Чувашия           Татарстан          область</a:t>
            </a:r>
          </a:p>
        </p:txBody>
      </p:sp>
    </p:spTree>
    <p:extLst>
      <p:ext uri="{BB962C8B-B14F-4D97-AF65-F5344CB8AC3E}">
        <p14:creationId xmlns:p14="http://schemas.microsoft.com/office/powerpoint/2010/main" val="3079761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19931" y="404664"/>
            <a:ext cx="7704137" cy="206210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КОНКУРС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«МОРСКОЙ РЕГИОН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ДЕРЖАВЫ РОССИЙСКОЙ»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/>
              <a:t>(«МОРСКОЕ НАСЛЕДИЕ РОССИИ»»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185E2E-4A8D-4F86-9236-DABDD7CB210C}"/>
              </a:ext>
            </a:extLst>
          </p:cNvPr>
          <p:cNvSpPr txBox="1"/>
          <p:nvPr/>
        </p:nvSpPr>
        <p:spPr>
          <a:xfrm>
            <a:off x="748745" y="2729240"/>
            <a:ext cx="7704138" cy="372409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r>
              <a:rPr lang="ru-RU" sz="2800" b="1" dirty="0"/>
              <a:t>Номинации:</a:t>
            </a:r>
          </a:p>
          <a:p>
            <a:pPr marL="627063" lvl="0" indent="-285750">
              <a:buFont typeface="Arial" panose="020B0604020202020204" pitchFamily="34" charset="0"/>
              <a:buChar char="•"/>
            </a:pPr>
            <a:r>
              <a:rPr lang="ru-RU" sz="2600" dirty="0"/>
              <a:t>«Музыкальное произведение» (песенная),</a:t>
            </a:r>
          </a:p>
          <a:p>
            <a:pPr marL="627063" lvl="0" indent="-285750">
              <a:buFont typeface="Arial" panose="020B0604020202020204" pitchFamily="34" charset="0"/>
              <a:buChar char="•"/>
            </a:pPr>
            <a:r>
              <a:rPr lang="ru-RU" sz="2600" dirty="0"/>
              <a:t>«Живопись без границ» (рисование),</a:t>
            </a:r>
          </a:p>
          <a:p>
            <a:pPr marL="627063" lvl="0" indent="-285750">
              <a:buFont typeface="Arial" panose="020B0604020202020204" pitchFamily="34" charset="0"/>
              <a:buChar char="•"/>
            </a:pPr>
            <a:r>
              <a:rPr lang="ru-RU" sz="2600" dirty="0"/>
              <a:t>«</a:t>
            </a:r>
            <a:r>
              <a:rPr lang="ru-RU" sz="2600" dirty="0" err="1"/>
              <a:t>Фотомомент</a:t>
            </a:r>
            <a:r>
              <a:rPr lang="ru-RU" sz="2600" dirty="0"/>
              <a:t>»,</a:t>
            </a:r>
          </a:p>
          <a:p>
            <a:pPr marL="627063" lvl="0" indent="-285750">
              <a:buFont typeface="Arial" panose="020B0604020202020204" pitchFamily="34" charset="0"/>
              <a:buChar char="•"/>
            </a:pPr>
            <a:r>
              <a:rPr lang="ru-RU" sz="2600" dirty="0"/>
              <a:t>«С Лейкой и блокнотом» (журналистика),</a:t>
            </a:r>
          </a:p>
          <a:p>
            <a:pPr marL="627063" lvl="0" indent="-285750">
              <a:buFont typeface="Arial" panose="020B0604020202020204" pitchFamily="34" charset="0"/>
              <a:buChar char="•"/>
            </a:pPr>
            <a:r>
              <a:rPr lang="ru-RU" sz="2600" dirty="0"/>
              <a:t>«Люди и судьбы» (историческая),</a:t>
            </a:r>
          </a:p>
          <a:p>
            <a:pPr marL="627063" lvl="0" indent="-285750">
              <a:buFont typeface="Arial" panose="020B0604020202020204" pitchFamily="34" charset="0"/>
              <a:buChar char="•"/>
            </a:pPr>
            <a:r>
              <a:rPr lang="ru-RU" sz="2600" dirty="0"/>
              <a:t>«Литературный образ».</a:t>
            </a:r>
          </a:p>
          <a:p>
            <a:pPr lvl="0"/>
            <a:r>
              <a:rPr lang="ru-RU" sz="2600" dirty="0"/>
              <a:t>Все номинации предполагают заочный и очный этапы</a:t>
            </a:r>
          </a:p>
        </p:txBody>
      </p:sp>
    </p:spTree>
    <p:extLst>
      <p:ext uri="{BB962C8B-B14F-4D97-AF65-F5344CB8AC3E}">
        <p14:creationId xmlns:p14="http://schemas.microsoft.com/office/powerpoint/2010/main" val="3635856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19931" y="404664"/>
            <a:ext cx="7704137" cy="67710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800" b="1" dirty="0"/>
              <a:t>ИНТЕЛЛЕКТУАЛЬНЫЙ ЧЕМПИОНАТ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185E2E-4A8D-4F86-9236-DABDD7CB210C}"/>
              </a:ext>
            </a:extLst>
          </p:cNvPr>
          <p:cNvSpPr txBox="1"/>
          <p:nvPr/>
        </p:nvSpPr>
        <p:spPr>
          <a:xfrm>
            <a:off x="719931" y="1268760"/>
            <a:ext cx="7704138" cy="540147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r>
              <a:rPr lang="ru-RU" sz="2300" dirty="0"/>
              <a:t>Чемпионат включает в себя следующие мероприятия: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300" dirty="0"/>
              <a:t>1 этап: «Эрудит-лото» – в Санкт-Петербурге;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300" dirty="0"/>
              <a:t>2 этап: интерактивная игра «Морской квест» – на борту теплохода;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300" dirty="0"/>
              <a:t>3 этап: командная «Своя игра» – на борту теплохода;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300" dirty="0"/>
              <a:t>4 этап: турнир «Ворошиловский стрелок» – в Ярославле;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300" dirty="0"/>
              <a:t>5 этап: «Что? Где? Когда?» (спортивная версия) – на борту теплохода;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300" dirty="0"/>
              <a:t>6 этап: «</a:t>
            </a:r>
            <a:r>
              <a:rPr lang="ru-RU" sz="2300" dirty="0" err="1"/>
              <a:t>Брэйн</a:t>
            </a:r>
            <a:r>
              <a:rPr lang="ru-RU" sz="2300" dirty="0"/>
              <a:t>-ринг» – в Нижнем Новгороде;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300" dirty="0"/>
              <a:t>суперфинал: «Что? Где? Когда?» (телевизионная версия) – на борту теплохода;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300" dirty="0"/>
              <a:t>индивидуальный турнир по «Своей игре» (не входит общий зачёт чемпионата) – на борту теплохода.</a:t>
            </a:r>
          </a:p>
        </p:txBody>
      </p:sp>
    </p:spTree>
    <p:extLst>
      <p:ext uri="{BB962C8B-B14F-4D97-AF65-F5344CB8AC3E}">
        <p14:creationId xmlns:p14="http://schemas.microsoft.com/office/powerpoint/2010/main" val="3169380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19931" y="404664"/>
            <a:ext cx="7704137" cy="67710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800" b="1" dirty="0"/>
              <a:t>НПК «ПАМЯТЬ И СЛАВА РОССИИ»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185E2E-4A8D-4F86-9236-DABDD7CB210C}"/>
              </a:ext>
            </a:extLst>
          </p:cNvPr>
          <p:cNvSpPr txBox="1"/>
          <p:nvPr/>
        </p:nvSpPr>
        <p:spPr>
          <a:xfrm>
            <a:off x="719931" y="1268760"/>
            <a:ext cx="7704138" cy="506292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r>
              <a:rPr lang="ru-RU" sz="1900" b="1" dirty="0"/>
              <a:t>Цели:</a:t>
            </a:r>
            <a:endParaRPr lang="ru-RU" sz="1900" dirty="0"/>
          </a:p>
          <a:p>
            <a:pPr marL="361950"/>
            <a:r>
              <a:rPr lang="ru-RU" sz="1900" dirty="0"/>
              <a:t>Всестороннее привлечение учащихся, иных категорий детей и молодёжи, к активной деятельности по изучению истории родного края, исторических объектов, совершенствования научно-исследовательской и поисковой работы для сохранения памяти о войне и подвиге советского народа.</a:t>
            </a:r>
          </a:p>
          <a:p>
            <a:pPr marL="361950"/>
            <a:r>
              <a:rPr lang="ru-RU" sz="1900" dirty="0"/>
              <a:t>Популяризация научных знаний, методических наработок, повышение интереса к истории своей страны, образованию и воспитанию на морских традициях среди специалистов.</a:t>
            </a:r>
          </a:p>
          <a:p>
            <a:pPr marL="361950"/>
            <a:r>
              <a:rPr lang="ru-RU" sz="1900" dirty="0"/>
              <a:t>На основе примеров и героических страниц истории Отечества и российского флота содействие формированию у детей и молодёжи чувства патриотизма и национального самосознания при выборе вектора самостоятельного личностного развития.</a:t>
            </a:r>
          </a:p>
          <a:p>
            <a:endParaRPr lang="ru-RU" sz="1900" b="1" dirty="0"/>
          </a:p>
          <a:p>
            <a:r>
              <a:rPr lang="ru-RU" sz="1900" b="1" dirty="0"/>
              <a:t>Тематика:</a:t>
            </a:r>
            <a:endParaRPr lang="ru-RU" sz="1900" dirty="0"/>
          </a:p>
          <a:p>
            <a:pPr marL="361950"/>
            <a:r>
              <a:rPr lang="ru-RU" sz="1900" dirty="0"/>
              <a:t>Соответствует тематике Фестиваля</a:t>
            </a:r>
          </a:p>
        </p:txBody>
      </p:sp>
    </p:spTree>
    <p:extLst>
      <p:ext uri="{BB962C8B-B14F-4D97-AF65-F5344CB8AC3E}">
        <p14:creationId xmlns:p14="http://schemas.microsoft.com/office/powerpoint/2010/main" val="273945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19931" y="404664"/>
            <a:ext cx="7704138" cy="147732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/>
              <a:t>НПК «Морское образование в вопросах обеспечения Арктики профессиональными кадрами. Идеология партнерства»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185E2E-4A8D-4F86-9236-DABDD7CB210C}"/>
              </a:ext>
            </a:extLst>
          </p:cNvPr>
          <p:cNvSpPr txBox="1"/>
          <p:nvPr/>
        </p:nvSpPr>
        <p:spPr>
          <a:xfrm>
            <a:off x="719931" y="2036167"/>
            <a:ext cx="7704138" cy="44627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r>
              <a:rPr lang="ru-RU" sz="1900" b="1" dirty="0"/>
              <a:t>Цель:</a:t>
            </a:r>
            <a:endParaRPr lang="ru-RU" sz="1900" dirty="0"/>
          </a:p>
          <a:p>
            <a:pPr marL="361950"/>
            <a:r>
              <a:rPr lang="ru-RU" dirty="0"/>
              <a:t>Обсуждение и выработка предложений по подготовке кадров морской отрасли для эффективного освоения полярного региона.</a:t>
            </a:r>
            <a:endParaRPr lang="ru-RU" sz="1900" b="1" dirty="0"/>
          </a:p>
          <a:p>
            <a:endParaRPr lang="ru-RU" sz="1900" b="1" dirty="0"/>
          </a:p>
          <a:p>
            <a:r>
              <a:rPr lang="ru-RU" sz="1900" b="1" dirty="0"/>
              <a:t>Тематика:</a:t>
            </a:r>
            <a:endParaRPr lang="ru-RU" sz="1900" dirty="0"/>
          </a:p>
          <a:p>
            <a:pPr marL="704850" indent="-342900">
              <a:buFont typeface="Arial" panose="020B0604020202020204" pitchFamily="34" charset="0"/>
              <a:buChar char="•"/>
            </a:pPr>
            <a:r>
              <a:rPr lang="ru-RU" sz="1900" dirty="0"/>
              <a:t>Профессии арктического региона на предприятиях морской сферы деятельности</a:t>
            </a:r>
          </a:p>
          <a:p>
            <a:pPr marL="704850" indent="-342900">
              <a:buFont typeface="Arial" panose="020B0604020202020204" pitchFamily="34" charset="0"/>
              <a:buChar char="•"/>
            </a:pPr>
            <a:r>
              <a:rPr lang="ru-RU" sz="1900" dirty="0"/>
              <a:t>Подготовка кадров для Севера в сфере высшего и среднего профессионального образования</a:t>
            </a:r>
          </a:p>
          <a:p>
            <a:pPr marL="704850" indent="-342900">
              <a:buFont typeface="Arial" panose="020B0604020202020204" pitchFamily="34" charset="0"/>
              <a:buChar char="•"/>
            </a:pPr>
            <a:r>
              <a:rPr lang="ru-RU" sz="1900" dirty="0"/>
              <a:t>Арктика и программы дополнительного профессионального образования</a:t>
            </a:r>
          </a:p>
          <a:p>
            <a:pPr marL="704850" indent="-342900">
              <a:buFont typeface="Arial" panose="020B0604020202020204" pitchFamily="34" charset="0"/>
              <a:buChar char="•"/>
            </a:pPr>
            <a:r>
              <a:rPr lang="ru-RU" sz="1900" dirty="0"/>
              <a:t>Программы дополнительного образования детей с ориентацией на арктический сектор</a:t>
            </a:r>
          </a:p>
          <a:p>
            <a:pPr marL="704850" indent="-342900">
              <a:buFont typeface="Arial" panose="020B0604020202020204" pitchFamily="34" charset="0"/>
              <a:buChar char="•"/>
            </a:pPr>
            <a:r>
              <a:rPr lang="ru-RU" sz="1900" dirty="0"/>
              <a:t>Профориентация на морские профессии на Севере и популяризация морской деятельности в Арктике</a:t>
            </a:r>
          </a:p>
        </p:txBody>
      </p:sp>
    </p:spTree>
    <p:extLst>
      <p:ext uri="{BB962C8B-B14F-4D97-AF65-F5344CB8AC3E}">
        <p14:creationId xmlns:p14="http://schemas.microsoft.com/office/powerpoint/2010/main" val="1495083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11560" y="1196752"/>
            <a:ext cx="7919218" cy="4493538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К</a:t>
            </a:r>
            <a:r>
              <a:rPr lang="en-US" sz="2400" b="1" dirty="0"/>
              <a:t>  </a:t>
            </a:r>
            <a:r>
              <a:rPr lang="ru-RU" sz="2400" b="1" dirty="0"/>
              <a:t>О</a:t>
            </a:r>
            <a:r>
              <a:rPr lang="en-US" sz="2400" b="1" dirty="0"/>
              <a:t>  </a:t>
            </a:r>
            <a:r>
              <a:rPr lang="ru-RU" sz="2400" b="1" dirty="0"/>
              <a:t>Н</a:t>
            </a:r>
            <a:r>
              <a:rPr lang="en-US" sz="2400" b="1" dirty="0"/>
              <a:t>  </a:t>
            </a:r>
            <a:r>
              <a:rPr lang="ru-RU" sz="2400" b="1" dirty="0"/>
              <a:t>Т</a:t>
            </a:r>
            <a:r>
              <a:rPr lang="en-US" sz="2400" b="1" dirty="0"/>
              <a:t>  </a:t>
            </a:r>
            <a:r>
              <a:rPr lang="ru-RU" sz="2400" b="1" dirty="0"/>
              <a:t>А</a:t>
            </a:r>
            <a:r>
              <a:rPr lang="en-US" sz="2400" b="1" dirty="0"/>
              <a:t>  </a:t>
            </a:r>
            <a:r>
              <a:rPr lang="ru-RU" sz="2400" b="1" dirty="0"/>
              <a:t>К</a:t>
            </a:r>
            <a:r>
              <a:rPr lang="en-US" sz="2400" b="1" dirty="0"/>
              <a:t>  </a:t>
            </a:r>
            <a:r>
              <a:rPr lang="ru-RU" sz="2400" b="1" dirty="0"/>
              <a:t>Т</a:t>
            </a:r>
            <a:r>
              <a:rPr lang="en-US" sz="2400" b="1" dirty="0"/>
              <a:t>  </a:t>
            </a:r>
            <a:r>
              <a:rPr lang="ru-RU" sz="2400" b="1" dirty="0"/>
              <a:t>Н</a:t>
            </a:r>
            <a:r>
              <a:rPr lang="en-US" sz="2400" b="1" dirty="0"/>
              <a:t>  </a:t>
            </a:r>
            <a:r>
              <a:rPr lang="ru-RU" sz="2400" b="1" dirty="0"/>
              <a:t>А</a:t>
            </a:r>
            <a:r>
              <a:rPr lang="en-US" sz="2400" b="1" dirty="0"/>
              <a:t>  </a:t>
            </a:r>
            <a:r>
              <a:rPr lang="ru-RU" sz="2400" b="1" dirty="0"/>
              <a:t>Я </a:t>
            </a:r>
            <a:r>
              <a:rPr lang="en-US" sz="2400" b="1" dirty="0"/>
              <a:t>      </a:t>
            </a:r>
            <a:r>
              <a:rPr lang="ru-RU" sz="2400" b="1" dirty="0"/>
              <a:t>И</a:t>
            </a:r>
            <a:r>
              <a:rPr lang="en-US" sz="2400" b="1" dirty="0"/>
              <a:t>  </a:t>
            </a:r>
            <a:r>
              <a:rPr lang="ru-RU" sz="2400" b="1" dirty="0"/>
              <a:t>Н</a:t>
            </a:r>
            <a:r>
              <a:rPr lang="en-US" sz="2400" b="1" dirty="0"/>
              <a:t>  </a:t>
            </a:r>
            <a:r>
              <a:rPr lang="ru-RU" sz="2400" b="1" dirty="0"/>
              <a:t>Ф</a:t>
            </a:r>
            <a:r>
              <a:rPr lang="en-US" sz="2400" b="1" dirty="0"/>
              <a:t>  </a:t>
            </a:r>
            <a:r>
              <a:rPr lang="ru-RU" sz="2400" b="1" dirty="0"/>
              <a:t>О</a:t>
            </a:r>
            <a:r>
              <a:rPr lang="en-US" sz="2400" b="1" dirty="0"/>
              <a:t>  </a:t>
            </a:r>
            <a:r>
              <a:rPr lang="ru-RU" sz="2400" b="1" dirty="0"/>
              <a:t>Р</a:t>
            </a:r>
            <a:r>
              <a:rPr lang="en-US" sz="2400" b="1" dirty="0"/>
              <a:t>  </a:t>
            </a:r>
            <a:r>
              <a:rPr lang="ru-RU" sz="2400" b="1" dirty="0"/>
              <a:t>М</a:t>
            </a:r>
            <a:r>
              <a:rPr lang="en-US" sz="2400" b="1" dirty="0"/>
              <a:t>  </a:t>
            </a:r>
            <a:r>
              <a:rPr lang="ru-RU" sz="2400" b="1" dirty="0"/>
              <a:t>А</a:t>
            </a:r>
            <a:r>
              <a:rPr lang="en-US" sz="2400" b="1" dirty="0"/>
              <a:t>  </a:t>
            </a:r>
            <a:r>
              <a:rPr lang="ru-RU" sz="2400" b="1" dirty="0"/>
              <a:t>Ц</a:t>
            </a:r>
            <a:r>
              <a:rPr lang="en-US" sz="2400" b="1" dirty="0"/>
              <a:t>  </a:t>
            </a:r>
            <a:r>
              <a:rPr lang="ru-RU" sz="2400" b="1" dirty="0"/>
              <a:t>И</a:t>
            </a:r>
            <a:r>
              <a:rPr lang="en-US" sz="2400" b="1" dirty="0"/>
              <a:t>  </a:t>
            </a:r>
            <a:r>
              <a:rPr lang="ru-RU" sz="2400" b="1" dirty="0"/>
              <a:t>Я</a:t>
            </a:r>
            <a:r>
              <a:rPr lang="en-US" sz="2400" b="1" dirty="0"/>
              <a:t>  </a:t>
            </a:r>
            <a:r>
              <a:rPr lang="ru-RU" sz="2600" dirty="0"/>
              <a:t>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600" u="sng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u="sng" dirty="0"/>
              <a:t>Сайт:</a:t>
            </a:r>
            <a:r>
              <a:rPr lang="ru-RU" sz="2600" dirty="0"/>
              <a:t> </a:t>
            </a:r>
            <a:r>
              <a:rPr lang="en-US" sz="2600" b="1" i="1" dirty="0"/>
              <a:t>www.morfest.net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u="sng" dirty="0"/>
              <a:t>Электронная почта:</a:t>
            </a:r>
            <a:r>
              <a:rPr lang="ru-RU" sz="2600" dirty="0"/>
              <a:t> </a:t>
            </a:r>
            <a:r>
              <a:rPr lang="en-US" sz="2600" b="1" i="1" dirty="0"/>
              <a:t>morfest@spbmtc.com</a:t>
            </a:r>
            <a:r>
              <a:rPr lang="ru-RU" sz="2600" dirty="0"/>
              <a:t>  </a:t>
            </a:r>
            <a:r>
              <a:rPr lang="en-US" sz="2600" dirty="0"/>
              <a:t>                                      </a:t>
            </a:r>
            <a:endParaRPr lang="ru-RU" sz="26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6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dirty="0"/>
              <a:t>Президент Фестиваля: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dirty="0"/>
              <a:t>Константинов Анатолий Николаевич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6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/>
              <a:t>Директор Фестиваля:</a:t>
            </a:r>
            <a:endParaRPr lang="ru-RU" sz="26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dirty="0"/>
              <a:t>Урядов Александр Константинович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u="sng" dirty="0"/>
              <a:t>телефоны:</a:t>
            </a:r>
            <a:r>
              <a:rPr lang="ru-RU" sz="2600" dirty="0"/>
              <a:t> </a:t>
            </a:r>
            <a:r>
              <a:rPr lang="ru-RU" sz="2600" b="1" i="1" dirty="0"/>
              <a:t>(921) 345-62-16, (950) 007-92-80</a:t>
            </a:r>
          </a:p>
        </p:txBody>
      </p:sp>
    </p:spTree>
    <p:extLst>
      <p:ext uri="{BB962C8B-B14F-4D97-AF65-F5344CB8AC3E}">
        <p14:creationId xmlns:p14="http://schemas.microsoft.com/office/powerpoint/2010/main" val="24382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1F71C1AE-FE37-4523-ACF0-2CCD8C869AD2}"/>
              </a:ext>
            </a:extLst>
          </p:cNvPr>
          <p:cNvSpPr txBox="1">
            <a:spLocks/>
          </p:cNvSpPr>
          <p:nvPr/>
        </p:nvSpPr>
        <p:spPr>
          <a:xfrm>
            <a:off x="6184900" y="1989138"/>
            <a:ext cx="2952750" cy="2933700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i="1" dirty="0" err="1">
                <a:solidFill>
                  <a:srgbClr val="FFFF00"/>
                </a:solidFill>
                <a:latin typeface="+mj-lt"/>
                <a:ea typeface="+mj-ea"/>
                <a:cs typeface="+mj-cs"/>
              </a:rPr>
              <a:t>СПбМТК</a:t>
            </a:r>
            <a:r>
              <a:rPr lang="ru-RU" sz="2800" b="1" i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 получил статус федеральной инновационной площадки</a:t>
            </a:r>
          </a:p>
        </p:txBody>
      </p:sp>
      <p:pic>
        <p:nvPicPr>
          <p:cNvPr id="18435" name="Рисунок 1">
            <a:extLst>
              <a:ext uri="{FF2B5EF4-FFF2-40B4-BE49-F238E27FC236}">
                <a16:creationId xmlns:a16="http://schemas.microsoft.com/office/drawing/2014/main" id="{42CD2527-7F1F-4B9C-8E9E-FDFF88CA67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9" y="1412876"/>
            <a:ext cx="2903537" cy="410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Рисунок 3">
            <a:extLst>
              <a:ext uri="{FF2B5EF4-FFF2-40B4-BE49-F238E27FC236}">
                <a16:creationId xmlns:a16="http://schemas.microsoft.com/office/drawing/2014/main" id="{738D474B-36B5-4F4F-A01B-9B83622EA8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6" y="1412876"/>
            <a:ext cx="2881313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19931" y="404664"/>
            <a:ext cx="7704137" cy="7080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/>
              <a:t>ПРОЕКТ ФИП 2021 - 2025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185E2E-4A8D-4F86-9236-DABDD7CB210C}"/>
              </a:ext>
            </a:extLst>
          </p:cNvPr>
          <p:cNvSpPr txBox="1"/>
          <p:nvPr/>
        </p:nvSpPr>
        <p:spPr>
          <a:xfrm>
            <a:off x="719931" y="1268760"/>
            <a:ext cx="7704138" cy="535531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r>
              <a:rPr lang="ru-RU" dirty="0"/>
              <a:t>Проект будет реализован на основе имеющегося опыта по созданию морских клубов и морских классов в образовательных организациях Санкт-Петербурга и на основе созданного модельного центра дополнительного образования детей по направлению «морское дело». Реализация планируется при постоянном взаимодействии с организациями-партнерами. В результате планируется создание межрегионального морского кластера дополнительного образования детей и молодежи, который будет нести в себе функции ресурсного учебного, методического, организационного, научно-технического, центра по направлению «морское дело» с именем собственным «ЮНГИ РОССИИ». Кластер будет включать следующие направления: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Судомодельный центр;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Морской </a:t>
            </a:r>
            <a:r>
              <a:rPr lang="ru-RU" dirty="0" err="1"/>
              <a:t>медиацентр</a:t>
            </a:r>
            <a:r>
              <a:rPr lang="ru-RU" dirty="0"/>
              <a:t>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направление «Цифровые технологии в морской сфере»;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Детско-юношеская судоверфь;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Центр водных видов спорта;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направление «Техническое творчество и робототехника»;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направление «Патриотизм, социальные лифты»;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направление «Морское наследие и морское образование».</a:t>
            </a:r>
          </a:p>
        </p:txBody>
      </p:sp>
    </p:spTree>
    <p:extLst>
      <p:ext uri="{BB962C8B-B14F-4D97-AF65-F5344CB8AC3E}">
        <p14:creationId xmlns:p14="http://schemas.microsoft.com/office/powerpoint/2010/main" val="984094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05701A2-EDA6-4559-9E42-8B57C013F69E}"/>
              </a:ext>
            </a:extLst>
          </p:cNvPr>
          <p:cNvSpPr/>
          <p:nvPr/>
        </p:nvSpPr>
        <p:spPr>
          <a:xfrm>
            <a:off x="1547813" y="1665289"/>
            <a:ext cx="6119812" cy="35877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Директор </a:t>
            </a:r>
            <a:r>
              <a:rPr lang="ru-RU" dirty="0" err="1"/>
              <a:t>СПбМТК</a:t>
            </a:r>
            <a:r>
              <a:rPr lang="ru-RU" dirty="0"/>
              <a:t> – руководство РЦ и ФИП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85011B9-53C2-4004-9DB4-49897E3B11CD}"/>
              </a:ext>
            </a:extLst>
          </p:cNvPr>
          <p:cNvSpPr/>
          <p:nvPr/>
        </p:nvSpPr>
        <p:spPr>
          <a:xfrm>
            <a:off x="1403350" y="2359026"/>
            <a:ext cx="6553200" cy="360363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Зам. директора по </a:t>
            </a:r>
            <a:r>
              <a:rPr lang="ru-RU" dirty="0" err="1"/>
              <a:t>ИДиМП</a:t>
            </a:r>
            <a:r>
              <a:rPr lang="ru-RU" dirty="0"/>
              <a:t> – координация </a:t>
            </a:r>
            <a:r>
              <a:rPr lang="ru-RU" dirty="0" err="1"/>
              <a:t>деят-ти</a:t>
            </a:r>
            <a:r>
              <a:rPr lang="ru-RU" dirty="0"/>
              <a:t> РЦ и ФИП</a:t>
            </a:r>
          </a:p>
        </p:txBody>
      </p:sp>
      <p:grpSp>
        <p:nvGrpSpPr>
          <p:cNvPr id="20485" name="Группа 14">
            <a:extLst>
              <a:ext uri="{FF2B5EF4-FFF2-40B4-BE49-F238E27FC236}">
                <a16:creationId xmlns:a16="http://schemas.microsoft.com/office/drawing/2014/main" id="{2A555BCE-0D5C-44E0-92E7-493358AA1B22}"/>
              </a:ext>
            </a:extLst>
          </p:cNvPr>
          <p:cNvGrpSpPr>
            <a:grpSpLocks/>
          </p:cNvGrpSpPr>
          <p:nvPr/>
        </p:nvGrpSpPr>
        <p:grpSpPr bwMode="auto">
          <a:xfrm>
            <a:off x="255589" y="3046414"/>
            <a:ext cx="7196137" cy="1728787"/>
            <a:chOff x="899592" y="2067694"/>
            <a:chExt cx="6552728" cy="1728192"/>
          </a:xfrm>
        </p:grpSpPr>
        <p:grpSp>
          <p:nvGrpSpPr>
            <p:cNvPr id="20497" name="Группа 13">
              <a:extLst>
                <a:ext uri="{FF2B5EF4-FFF2-40B4-BE49-F238E27FC236}">
                  <a16:creationId xmlns:a16="http://schemas.microsoft.com/office/drawing/2014/main" id="{59F0963E-9DE6-4B67-9961-A79783F1FB0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71600" y="2269638"/>
              <a:ext cx="5235093" cy="1108280"/>
              <a:chOff x="971600" y="2269638"/>
              <a:chExt cx="5235093" cy="1108280"/>
            </a:xfrm>
          </p:grpSpPr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FB31DC3E-5676-4434-8B83-67ADF81E3B1C}"/>
                  </a:ext>
                </a:extLst>
              </p:cNvPr>
              <p:cNvSpPr/>
              <p:nvPr/>
            </p:nvSpPr>
            <p:spPr>
              <a:xfrm>
                <a:off x="971870" y="2283519"/>
                <a:ext cx="910704" cy="1080715"/>
              </a:xfrm>
              <a:prstGeom prst="rect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dirty="0"/>
                  <a:t>Ресурс-</a:t>
                </a:r>
                <a:r>
                  <a:rPr lang="ru-RU" dirty="0" err="1"/>
                  <a:t>ный</a:t>
                </a:r>
                <a:r>
                  <a:rPr lang="ru-RU" dirty="0"/>
                  <a:t> центр</a:t>
                </a:r>
              </a:p>
            </p:txBody>
          </p:sp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CF1B0AA8-5EFA-471E-B9E2-F63183D93925}"/>
                  </a:ext>
                </a:extLst>
              </p:cNvPr>
              <p:cNvSpPr/>
              <p:nvPr/>
            </p:nvSpPr>
            <p:spPr>
              <a:xfrm>
                <a:off x="1946179" y="2269236"/>
                <a:ext cx="1572771" cy="1094998"/>
              </a:xfrm>
              <a:prstGeom prst="rect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dirty="0"/>
                  <a:t>Отдел культ.-масс. работы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dirty="0"/>
                  <a:t>и молодёжной политики</a:t>
                </a:r>
              </a:p>
            </p:txBody>
          </p:sp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062C5308-D25F-4907-A53B-F05BF081CC63}"/>
                  </a:ext>
                </a:extLst>
              </p:cNvPr>
              <p:cNvSpPr/>
              <p:nvPr/>
            </p:nvSpPr>
            <p:spPr>
              <a:xfrm>
                <a:off x="3583999" y="2297801"/>
                <a:ext cx="1552533" cy="1080716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dirty="0"/>
                  <a:t>Отделение дополнит. образования детей</a:t>
                </a:r>
              </a:p>
            </p:txBody>
          </p:sp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0BB3D4B9-C5E7-440E-BC5A-F317F7940048}"/>
                  </a:ext>
                </a:extLst>
              </p:cNvPr>
              <p:cNvSpPr/>
              <p:nvPr/>
            </p:nvSpPr>
            <p:spPr>
              <a:xfrm>
                <a:off x="5223265" y="2297801"/>
                <a:ext cx="982982" cy="1080716"/>
              </a:xfrm>
              <a:prstGeom prst="rect">
                <a:avLst/>
              </a:prstGeom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dirty="0"/>
                  <a:t>Пресс-служба</a:t>
                </a:r>
              </a:p>
            </p:txBody>
          </p:sp>
        </p:grp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7E4BD82B-6D25-4013-B16F-1D97ED917ACD}"/>
                </a:ext>
              </a:extLst>
            </p:cNvPr>
            <p:cNvSpPr/>
            <p:nvPr/>
          </p:nvSpPr>
          <p:spPr>
            <a:xfrm>
              <a:off x="899592" y="2067694"/>
              <a:ext cx="6552728" cy="172819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600" b="1" dirty="0">
                  <a:solidFill>
                    <a:schemeClr val="tx1"/>
                  </a:solidFill>
                </a:rPr>
                <a:t>Основные подразделения, выполняющие функции ФИП и РЦ</a:t>
              </a:r>
            </a:p>
          </p:txBody>
        </p:sp>
      </p:grp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27C6800-9F82-47A4-9815-ADA9E48340A9}"/>
              </a:ext>
            </a:extLst>
          </p:cNvPr>
          <p:cNvSpPr/>
          <p:nvPr/>
        </p:nvSpPr>
        <p:spPr>
          <a:xfrm>
            <a:off x="7883526" y="3059114"/>
            <a:ext cx="1084263" cy="1728787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Иные подразделения колледжа</a:t>
            </a:r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41E77434-113C-43E8-89EE-11D500E52A63}"/>
              </a:ext>
            </a:extLst>
          </p:cNvPr>
          <p:cNvCxnSpPr>
            <a:stCxn id="3" idx="2"/>
            <a:endCxn id="7" idx="0"/>
          </p:cNvCxnSpPr>
          <p:nvPr/>
        </p:nvCxnSpPr>
        <p:spPr>
          <a:xfrm>
            <a:off x="4608514" y="2024063"/>
            <a:ext cx="71437" cy="334962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A68D950A-1F15-4626-B314-B0E95D2A5E73}"/>
              </a:ext>
            </a:extLst>
          </p:cNvPr>
          <p:cNvCxnSpPr/>
          <p:nvPr/>
        </p:nvCxnSpPr>
        <p:spPr>
          <a:xfrm>
            <a:off x="4594225" y="2719388"/>
            <a:ext cx="0" cy="31115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9810E9F0-21C4-46D7-A50F-908F2795542F}"/>
              </a:ext>
            </a:extLst>
          </p:cNvPr>
          <p:cNvCxnSpPr>
            <a:endCxn id="13" idx="1"/>
          </p:cNvCxnSpPr>
          <p:nvPr/>
        </p:nvCxnSpPr>
        <p:spPr>
          <a:xfrm>
            <a:off x="7451725" y="3911601"/>
            <a:ext cx="431800" cy="11113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983EE912-25A3-4B69-B3DC-1D996E8B8339}"/>
              </a:ext>
            </a:extLst>
          </p:cNvPr>
          <p:cNvSpPr/>
          <p:nvPr/>
        </p:nvSpPr>
        <p:spPr>
          <a:xfrm>
            <a:off x="327026" y="5229226"/>
            <a:ext cx="3205163" cy="576263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Соорганизаторы</a:t>
            </a:r>
            <a:r>
              <a:rPr lang="ru-RU" dirty="0"/>
              <a:t> – межведомственные органы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D97B8681-1F02-405F-A614-366453C2EBAC}"/>
              </a:ext>
            </a:extLst>
          </p:cNvPr>
          <p:cNvSpPr/>
          <p:nvPr/>
        </p:nvSpPr>
        <p:spPr>
          <a:xfrm>
            <a:off x="5024438" y="5237163"/>
            <a:ext cx="2876550" cy="576262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Организации-партнёры</a:t>
            </a:r>
          </a:p>
        </p:txBody>
      </p: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36FE526C-94FB-47A4-91A5-B9A62A78A376}"/>
              </a:ext>
            </a:extLst>
          </p:cNvPr>
          <p:cNvCxnSpPr>
            <a:endCxn id="26" idx="1"/>
          </p:cNvCxnSpPr>
          <p:nvPr/>
        </p:nvCxnSpPr>
        <p:spPr>
          <a:xfrm>
            <a:off x="3532188" y="5516564"/>
            <a:ext cx="1492250" cy="9525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0971CC86-E04B-47E9-8440-D7B206A0AD4F}"/>
              </a:ext>
            </a:extLst>
          </p:cNvPr>
          <p:cNvCxnSpPr/>
          <p:nvPr/>
        </p:nvCxnSpPr>
        <p:spPr>
          <a:xfrm>
            <a:off x="4278313" y="5013325"/>
            <a:ext cx="0" cy="50323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A3BB5B95-E698-4EB0-9B06-EE4A7F0EFAD3}"/>
              </a:ext>
            </a:extLst>
          </p:cNvPr>
          <p:cNvCxnSpPr/>
          <p:nvPr/>
        </p:nvCxnSpPr>
        <p:spPr>
          <a:xfrm flipV="1">
            <a:off x="4278313" y="5000625"/>
            <a:ext cx="3389312" cy="127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D28A1AE5-38A3-44B3-A0DB-9267CCF4C336}"/>
              </a:ext>
            </a:extLst>
          </p:cNvPr>
          <p:cNvCxnSpPr/>
          <p:nvPr/>
        </p:nvCxnSpPr>
        <p:spPr>
          <a:xfrm flipV="1">
            <a:off x="7667625" y="3911601"/>
            <a:ext cx="0" cy="10890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126E3D65-4207-4F4C-B65C-CDEC7A31B8C0}"/>
              </a:ext>
            </a:extLst>
          </p:cNvPr>
          <p:cNvSpPr/>
          <p:nvPr/>
        </p:nvSpPr>
        <p:spPr>
          <a:xfrm>
            <a:off x="6156325" y="3284539"/>
            <a:ext cx="1265238" cy="1081087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Музей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колледжа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2DABA3B-02DF-47FE-8BB7-9C9673AE4502}"/>
              </a:ext>
            </a:extLst>
          </p:cNvPr>
          <p:cNvSpPr txBox="1"/>
          <p:nvPr/>
        </p:nvSpPr>
        <p:spPr>
          <a:xfrm>
            <a:off x="719931" y="404664"/>
            <a:ext cx="7704137" cy="70788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tx1"/>
                </a:solidFill>
              </a:rPr>
              <a:t>ВЗАИМОДЕЙСТВИЕ ФИП</a:t>
            </a:r>
          </a:p>
        </p:txBody>
      </p:sp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Рисунок 3">
            <a:extLst>
              <a:ext uri="{FF2B5EF4-FFF2-40B4-BE49-F238E27FC236}">
                <a16:creationId xmlns:a16="http://schemas.microsoft.com/office/drawing/2014/main" id="{60014A8C-55F6-45FE-BE98-A1C72618E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546350"/>
            <a:ext cx="2305050" cy="325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Рисунок 4">
            <a:extLst>
              <a:ext uri="{FF2B5EF4-FFF2-40B4-BE49-F238E27FC236}">
                <a16:creationId xmlns:a16="http://schemas.microsoft.com/office/drawing/2014/main" id="{FA031B23-DF52-48C0-8845-F5CB3A2B7E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013" y="402803"/>
            <a:ext cx="990600" cy="137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TextBox 6">
            <a:extLst>
              <a:ext uri="{FF2B5EF4-FFF2-40B4-BE49-F238E27FC236}">
                <a16:creationId xmlns:a16="http://schemas.microsoft.com/office/drawing/2014/main" id="{1510C0EF-EC07-4643-90D3-22EB1F4C15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2420938"/>
            <a:ext cx="6408738" cy="3478212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just"/>
            <a:r>
              <a:rPr lang="ru-RU" altLang="ru-RU" b="1" dirty="0"/>
              <a:t>Целями деятельности Ассоциации </a:t>
            </a:r>
            <a:r>
              <a:rPr lang="ru-RU" altLang="ru-RU" sz="1400" dirty="0"/>
              <a:t>являются координация деятельности членов Ассоциации в области сохранения и исследования морского наследия путем обеспечения сохранения морского наследия России, изучения и широкой пропаганды морского наследия России, как части мирового морского наследия (в том числе </a:t>
            </a:r>
            <a:r>
              <a:rPr lang="ru-RU" altLang="ru-RU" b="1" dirty="0"/>
              <a:t>содействие созданию и организационно-методической поддержке функционирования системы популяризации морской деятельности среди детей и в молодежной среде для мотивации к осознанному выбору морской профессии</a:t>
            </a:r>
            <a:r>
              <a:rPr lang="ru-RU" altLang="ru-RU" sz="1400" dirty="0"/>
              <a:t>); формирование единого институционального поля для членов Ассоциации и всех других организаций и граждан, заинтересованных в сохранении, изучении и популяризации морского наследия России, представление общих интересов членов Ассоциации и формирование профессионального сообщества.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42F199-57FF-4271-89C2-FB874B614D5A}"/>
              </a:ext>
            </a:extLst>
          </p:cNvPr>
          <p:cNvSpPr txBox="1"/>
          <p:nvPr/>
        </p:nvSpPr>
        <p:spPr>
          <a:xfrm>
            <a:off x="395536" y="404664"/>
            <a:ext cx="7254082" cy="1323439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err="1"/>
              <a:t>СПбМТК</a:t>
            </a:r>
            <a:r>
              <a:rPr lang="ru-RU" sz="4000" b="1" dirty="0"/>
              <a:t> – ЧЛЕН АССОЦИАЦИИ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/>
              <a:t>«МОРСКОЕ НАСЛЕДИЕ»</a:t>
            </a:r>
          </a:p>
        </p:txBody>
      </p:sp>
    </p:spTree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404813"/>
            <a:ext cx="8424936" cy="67710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800" b="1" dirty="0">
                <a:latin typeface="+mn-lt"/>
                <a:cs typeface="+mn-cs"/>
              </a:rPr>
              <a:t>«МОРФЕСТ»-20</a:t>
            </a:r>
            <a:r>
              <a:rPr lang="en-US" sz="3800" b="1" dirty="0">
                <a:latin typeface="+mn-lt"/>
                <a:cs typeface="+mn-cs"/>
              </a:rPr>
              <a:t>03 </a:t>
            </a:r>
            <a:r>
              <a:rPr lang="ru-RU" sz="3800" b="1" dirty="0">
                <a:latin typeface="+mn-lt"/>
                <a:cs typeface="+mn-cs"/>
              </a:rPr>
              <a:t>в Санкт-Петербурге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29" y="1340768"/>
            <a:ext cx="7896011" cy="5261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494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2000">
        <p14:gallery dir="l"/>
      </p:transition>
    </mc:Choice>
    <mc:Fallback xmlns="">
      <p:transition spd="slow" advClick="0" advTm="2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Прямоугольник: скругленные углы 58">
            <a:extLst>
              <a:ext uri="{FF2B5EF4-FFF2-40B4-BE49-F238E27FC236}">
                <a16:creationId xmlns:a16="http://schemas.microsoft.com/office/drawing/2014/main" id="{71129ED6-C989-4260-AF3C-AF562338022D}"/>
              </a:ext>
            </a:extLst>
          </p:cNvPr>
          <p:cNvSpPr/>
          <p:nvPr/>
        </p:nvSpPr>
        <p:spPr>
          <a:xfrm>
            <a:off x="2771799" y="980728"/>
            <a:ext cx="3528393" cy="2269391"/>
          </a:xfrm>
          <a:prstGeom prst="roundRect">
            <a:avLst/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36600" y="149225"/>
            <a:ext cx="7705725" cy="7080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atin typeface="+mn-lt"/>
                <a:cs typeface="+mn-cs"/>
              </a:rPr>
              <a:t>Структура Фестиваля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19498" y="3523526"/>
            <a:ext cx="1689617" cy="54845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Организаторы мероприятий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208053" y="2367815"/>
            <a:ext cx="1436981" cy="71913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Почётные гости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12162" y="3520390"/>
            <a:ext cx="1540986" cy="54329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Жюри мероприятий</a:t>
            </a:r>
          </a:p>
        </p:txBody>
      </p:sp>
      <p:cxnSp>
        <p:nvCxnSpPr>
          <p:cNvPr id="13" name="Прямая со стрелкой 12"/>
          <p:cNvCxnSpPr>
            <a:cxnSpLocks/>
          </p:cNvCxnSpPr>
          <p:nvPr/>
        </p:nvCxnSpPr>
        <p:spPr>
          <a:xfrm>
            <a:off x="4572000" y="2060848"/>
            <a:ext cx="1" cy="335632"/>
          </a:xfrm>
          <a:prstGeom prst="straightConnector1">
            <a:avLst/>
          </a:prstGeom>
          <a:ln w="22225"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cxnSpLocks/>
            <a:endCxn id="59" idx="3"/>
          </p:cNvCxnSpPr>
          <p:nvPr/>
        </p:nvCxnSpPr>
        <p:spPr>
          <a:xfrm flipH="1">
            <a:off x="6300192" y="2115423"/>
            <a:ext cx="482462" cy="1"/>
          </a:xfrm>
          <a:prstGeom prst="straightConnector1">
            <a:avLst/>
          </a:prstGeom>
          <a:ln w="22225"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cxnSpLocks/>
            <a:endCxn id="10" idx="0"/>
          </p:cNvCxnSpPr>
          <p:nvPr/>
        </p:nvCxnSpPr>
        <p:spPr>
          <a:xfrm>
            <a:off x="6782655" y="1720215"/>
            <a:ext cx="0" cy="1800175"/>
          </a:xfrm>
          <a:prstGeom prst="straightConnector1">
            <a:avLst/>
          </a:prstGeom>
          <a:ln w="22225"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Скругленный прямоугольник 34"/>
          <p:cNvSpPr/>
          <p:nvPr/>
        </p:nvSpPr>
        <p:spPr>
          <a:xfrm>
            <a:off x="323526" y="4365105"/>
            <a:ext cx="8496944" cy="360362"/>
          </a:xfrm>
          <a:prstGeom prst="roundRect">
            <a:avLst/>
          </a:prstGeom>
          <a:solidFill>
            <a:srgbClr val="FF99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/>
              <a:t>МЕРОПРИЯТИЯ ФЕСТИВАЛЯ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323526" y="4715937"/>
            <a:ext cx="8496944" cy="305707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Массовые молодёжные акции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23526" y="5024868"/>
            <a:ext cx="8496944" cy="320985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Научно-практические конференции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23528" y="5356018"/>
            <a:ext cx="8496944" cy="346182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Конкурс «Морской регион Державы  российской» («Морское наследие России»)</a:t>
            </a: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323526" y="5687169"/>
            <a:ext cx="8496944" cy="316450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Конкурс  «Дорогами памяти  и славы»</a:t>
            </a: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323528" y="6020966"/>
            <a:ext cx="8496944" cy="323970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Командные и массовые творческие соревнования</a:t>
            </a:r>
          </a:p>
        </p:txBody>
      </p:sp>
      <p:cxnSp>
        <p:nvCxnSpPr>
          <p:cNvPr id="49" name="Прямая со стрелкой 48"/>
          <p:cNvCxnSpPr>
            <a:cxnSpLocks/>
            <a:stCxn id="6" idx="2"/>
          </p:cNvCxnSpPr>
          <p:nvPr/>
        </p:nvCxnSpPr>
        <p:spPr>
          <a:xfrm flipH="1">
            <a:off x="2260600" y="4071976"/>
            <a:ext cx="3707" cy="265074"/>
          </a:xfrm>
          <a:prstGeom prst="straightConnector1">
            <a:avLst/>
          </a:prstGeom>
          <a:ln w="22225"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>
            <a:cxnSpLocks/>
            <a:endCxn id="44" idx="0"/>
          </p:cNvCxnSpPr>
          <p:nvPr/>
        </p:nvCxnSpPr>
        <p:spPr>
          <a:xfrm>
            <a:off x="4529059" y="3250119"/>
            <a:ext cx="0" cy="250889"/>
          </a:xfrm>
          <a:prstGeom prst="straightConnector1">
            <a:avLst/>
          </a:prstGeom>
          <a:ln w="22225"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cxnSpLocks/>
          </p:cNvCxnSpPr>
          <p:nvPr/>
        </p:nvCxnSpPr>
        <p:spPr>
          <a:xfrm>
            <a:off x="6760019" y="4094833"/>
            <a:ext cx="0" cy="270272"/>
          </a:xfrm>
          <a:prstGeom prst="straightConnector1">
            <a:avLst/>
          </a:prstGeom>
          <a:ln w="22225"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cxnSpLocks/>
            <a:stCxn id="44" idx="2"/>
          </p:cNvCxnSpPr>
          <p:nvPr/>
        </p:nvCxnSpPr>
        <p:spPr>
          <a:xfrm>
            <a:off x="4529059" y="4063686"/>
            <a:ext cx="0" cy="278503"/>
          </a:xfrm>
          <a:prstGeom prst="straightConnector1">
            <a:avLst/>
          </a:prstGeom>
          <a:ln w="22225"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Скругленный прямоугольник 22">
            <a:extLst>
              <a:ext uri="{FF2B5EF4-FFF2-40B4-BE49-F238E27FC236}">
                <a16:creationId xmlns:a16="http://schemas.microsoft.com/office/drawing/2014/main" id="{E157AEA4-0974-4D5E-B051-25EDEEF1A9C8}"/>
              </a:ext>
            </a:extLst>
          </p:cNvPr>
          <p:cNvSpPr/>
          <p:nvPr/>
        </p:nvSpPr>
        <p:spPr>
          <a:xfrm>
            <a:off x="7177571" y="1359852"/>
            <a:ext cx="1456659" cy="72072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Экспертный совет</a:t>
            </a:r>
          </a:p>
        </p:txBody>
      </p:sp>
      <p:sp>
        <p:nvSpPr>
          <p:cNvPr id="42" name="Скругленный прямоугольник 7">
            <a:extLst>
              <a:ext uri="{FF2B5EF4-FFF2-40B4-BE49-F238E27FC236}">
                <a16:creationId xmlns:a16="http://schemas.microsoft.com/office/drawing/2014/main" id="{D6EF93B4-0E02-4494-9213-5E90EF6A02E3}"/>
              </a:ext>
            </a:extLst>
          </p:cNvPr>
          <p:cNvSpPr/>
          <p:nvPr/>
        </p:nvSpPr>
        <p:spPr>
          <a:xfrm>
            <a:off x="304695" y="2420888"/>
            <a:ext cx="1495917" cy="71913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СМИ, спонсоры</a:t>
            </a:r>
          </a:p>
        </p:txBody>
      </p:sp>
      <p:sp>
        <p:nvSpPr>
          <p:cNvPr id="43" name="Скругленный прямоугольник 24">
            <a:extLst>
              <a:ext uri="{FF2B5EF4-FFF2-40B4-BE49-F238E27FC236}">
                <a16:creationId xmlns:a16="http://schemas.microsoft.com/office/drawing/2014/main" id="{CBBAC241-34AD-4DEF-925F-2560BCAC486C}"/>
              </a:ext>
            </a:extLst>
          </p:cNvPr>
          <p:cNvSpPr/>
          <p:nvPr/>
        </p:nvSpPr>
        <p:spPr>
          <a:xfrm>
            <a:off x="388921" y="1340123"/>
            <a:ext cx="1446775" cy="720725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/>
              <a:t>PR-</a:t>
            </a:r>
            <a:r>
              <a:rPr lang="ru-RU" sz="1600" dirty="0"/>
              <a:t>менеджер</a:t>
            </a:r>
          </a:p>
        </p:txBody>
      </p:sp>
      <p:sp>
        <p:nvSpPr>
          <p:cNvPr id="44" name="Скругленный прямоугольник 24">
            <a:extLst>
              <a:ext uri="{FF2B5EF4-FFF2-40B4-BE49-F238E27FC236}">
                <a16:creationId xmlns:a16="http://schemas.microsoft.com/office/drawing/2014/main" id="{7DCAA204-D364-4637-9200-B078B488707D}"/>
              </a:ext>
            </a:extLst>
          </p:cNvPr>
          <p:cNvSpPr/>
          <p:nvPr/>
        </p:nvSpPr>
        <p:spPr>
          <a:xfrm>
            <a:off x="3797618" y="3501008"/>
            <a:ext cx="1462882" cy="562678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Арт-директор</a:t>
            </a:r>
          </a:p>
        </p:txBody>
      </p:sp>
      <p:sp>
        <p:nvSpPr>
          <p:cNvPr id="50" name="Скругленный прямоугольник 46">
            <a:extLst>
              <a:ext uri="{FF2B5EF4-FFF2-40B4-BE49-F238E27FC236}">
                <a16:creationId xmlns:a16="http://schemas.microsoft.com/office/drawing/2014/main" id="{B130038B-7B54-4853-9276-9487E915A21D}"/>
              </a:ext>
            </a:extLst>
          </p:cNvPr>
          <p:cNvSpPr/>
          <p:nvPr/>
        </p:nvSpPr>
        <p:spPr>
          <a:xfrm>
            <a:off x="323526" y="6332751"/>
            <a:ext cx="8496944" cy="336609"/>
          </a:xfrm>
          <a:prstGeom prst="roundRect">
            <a:avLst/>
          </a:prstGeom>
          <a:solidFill>
            <a:schemeClr val="accent5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Мероприятия организаций-партнёров</a:t>
            </a:r>
          </a:p>
        </p:txBody>
      </p:sp>
      <p:graphicFrame>
        <p:nvGraphicFramePr>
          <p:cNvPr id="56" name="Таблица 55">
            <a:extLst>
              <a:ext uri="{FF2B5EF4-FFF2-40B4-BE49-F238E27FC236}">
                <a16:creationId xmlns:a16="http://schemas.microsoft.com/office/drawing/2014/main" id="{0FECAEDD-23A1-4A1D-93A9-7815CA711B3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131840" y="1124744"/>
          <a:ext cx="2880321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1">
                  <a:extLst>
                    <a:ext uri="{9D8B030D-6E8A-4147-A177-3AD203B41FA5}">
                      <a16:colId xmlns:a16="http://schemas.microsoft.com/office/drawing/2014/main" val="5322856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Председатель и сопредседатели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5">
                            <a:lumMod val="67000"/>
                          </a:schemeClr>
                        </a:gs>
                        <a:gs pos="48000">
                          <a:schemeClr val="accent5">
                            <a:lumMod val="97000"/>
                            <a:lumOff val="3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0383607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Оргкомитет</a:t>
                      </a:r>
                    </a:p>
                  </a:txBody>
                  <a:tcPr>
                    <a:solidFill>
                      <a:srgbClr val="FF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482415"/>
                  </a:ext>
                </a:extLst>
              </a:tr>
            </a:tbl>
          </a:graphicData>
        </a:graphic>
      </p:graphicFrame>
      <p:graphicFrame>
        <p:nvGraphicFramePr>
          <p:cNvPr id="58" name="Таблица 57">
            <a:extLst>
              <a:ext uri="{FF2B5EF4-FFF2-40B4-BE49-F238E27FC236}">
                <a16:creationId xmlns:a16="http://schemas.microsoft.com/office/drawing/2014/main" id="{0A8BD8F6-4C2A-4621-90B8-BF527E51C34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131840" y="2348880"/>
          <a:ext cx="2880321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1">
                  <a:extLst>
                    <a:ext uri="{9D8B030D-6E8A-4147-A177-3AD203B41FA5}">
                      <a16:colId xmlns:a16="http://schemas.microsoft.com/office/drawing/2014/main" val="532285645"/>
                    </a:ext>
                  </a:extLst>
                </a:gridCol>
              </a:tblGrid>
              <a:tr h="301978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Директор и президент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5">
                            <a:lumMod val="40000"/>
                            <a:lumOff val="60000"/>
                          </a:schemeClr>
                        </a:gs>
                        <a:gs pos="46000">
                          <a:schemeClr val="accent5">
                            <a:lumMod val="95000"/>
                            <a:lumOff val="5000"/>
                          </a:schemeClr>
                        </a:gs>
                        <a:gs pos="100000">
                          <a:schemeClr val="accent5">
                            <a:lumMod val="60000"/>
                          </a:schemeClr>
                        </a:gs>
                      </a:gsLst>
                      <a:path path="circle">
                        <a:fillToRect l="50000" t="130000" r="50000" b="-3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038360706"/>
                  </a:ext>
                </a:extLst>
              </a:tr>
              <a:tr h="297842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Дирекция</a:t>
                      </a:r>
                    </a:p>
                  </a:txBody>
                  <a:tcPr>
                    <a:solidFill>
                      <a:srgbClr val="FF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482415"/>
                  </a:ext>
                </a:extLst>
              </a:tr>
            </a:tbl>
          </a:graphicData>
        </a:graphic>
      </p:graphicFrame>
      <p:cxnSp>
        <p:nvCxnSpPr>
          <p:cNvPr id="72" name="Прямая со стрелкой 71">
            <a:extLst>
              <a:ext uri="{FF2B5EF4-FFF2-40B4-BE49-F238E27FC236}">
                <a16:creationId xmlns:a16="http://schemas.microsoft.com/office/drawing/2014/main" id="{1172B7E0-C254-45F2-9947-E9D08280EB0D}"/>
              </a:ext>
            </a:extLst>
          </p:cNvPr>
          <p:cNvCxnSpPr>
            <a:cxnSpLocks/>
            <a:endCxn id="40" idx="1"/>
          </p:cNvCxnSpPr>
          <p:nvPr/>
        </p:nvCxnSpPr>
        <p:spPr>
          <a:xfrm>
            <a:off x="6760019" y="1720215"/>
            <a:ext cx="417552" cy="0"/>
          </a:xfrm>
          <a:prstGeom prst="straightConnector1">
            <a:avLst/>
          </a:prstGeom>
          <a:ln w="22225"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>
            <a:extLst>
              <a:ext uri="{FF2B5EF4-FFF2-40B4-BE49-F238E27FC236}">
                <a16:creationId xmlns:a16="http://schemas.microsoft.com/office/drawing/2014/main" id="{24E45195-237F-49FC-8293-971871810667}"/>
              </a:ext>
            </a:extLst>
          </p:cNvPr>
          <p:cNvCxnSpPr>
            <a:cxnSpLocks/>
          </p:cNvCxnSpPr>
          <p:nvPr/>
        </p:nvCxnSpPr>
        <p:spPr>
          <a:xfrm>
            <a:off x="6760019" y="2773943"/>
            <a:ext cx="417552" cy="0"/>
          </a:xfrm>
          <a:prstGeom prst="straightConnector1">
            <a:avLst/>
          </a:prstGeom>
          <a:ln w="22225"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 стрелкой 91">
            <a:extLst>
              <a:ext uri="{FF2B5EF4-FFF2-40B4-BE49-F238E27FC236}">
                <a16:creationId xmlns:a16="http://schemas.microsoft.com/office/drawing/2014/main" id="{2D908868-ABB0-4A29-AAE3-C1B486A5D68E}"/>
              </a:ext>
            </a:extLst>
          </p:cNvPr>
          <p:cNvCxnSpPr>
            <a:cxnSpLocks/>
            <a:endCxn id="59" idx="1"/>
          </p:cNvCxnSpPr>
          <p:nvPr/>
        </p:nvCxnSpPr>
        <p:spPr>
          <a:xfrm>
            <a:off x="2262672" y="2115423"/>
            <a:ext cx="509127" cy="1"/>
          </a:xfrm>
          <a:prstGeom prst="straightConnector1">
            <a:avLst/>
          </a:prstGeom>
          <a:ln w="22225"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 стрелкой 92">
            <a:extLst>
              <a:ext uri="{FF2B5EF4-FFF2-40B4-BE49-F238E27FC236}">
                <a16:creationId xmlns:a16="http://schemas.microsoft.com/office/drawing/2014/main" id="{F17182DC-AB6E-4744-8B8A-EFCC2E0B2420}"/>
              </a:ext>
            </a:extLst>
          </p:cNvPr>
          <p:cNvCxnSpPr>
            <a:cxnSpLocks/>
          </p:cNvCxnSpPr>
          <p:nvPr/>
        </p:nvCxnSpPr>
        <p:spPr>
          <a:xfrm flipH="1">
            <a:off x="2255039" y="1712918"/>
            <a:ext cx="7633" cy="1792278"/>
          </a:xfrm>
          <a:prstGeom prst="straightConnector1">
            <a:avLst/>
          </a:prstGeom>
          <a:ln w="22225"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 стрелкой 93">
            <a:extLst>
              <a:ext uri="{FF2B5EF4-FFF2-40B4-BE49-F238E27FC236}">
                <a16:creationId xmlns:a16="http://schemas.microsoft.com/office/drawing/2014/main" id="{9589B961-F517-476B-9596-A6152A2BBE89}"/>
              </a:ext>
            </a:extLst>
          </p:cNvPr>
          <p:cNvCxnSpPr>
            <a:cxnSpLocks/>
          </p:cNvCxnSpPr>
          <p:nvPr/>
        </p:nvCxnSpPr>
        <p:spPr>
          <a:xfrm flipH="1">
            <a:off x="1824895" y="1720215"/>
            <a:ext cx="430144" cy="0"/>
          </a:xfrm>
          <a:prstGeom prst="straightConnector1">
            <a:avLst/>
          </a:prstGeom>
          <a:ln w="22225"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>
            <a:extLst>
              <a:ext uri="{FF2B5EF4-FFF2-40B4-BE49-F238E27FC236}">
                <a16:creationId xmlns:a16="http://schemas.microsoft.com/office/drawing/2014/main" id="{85A2736A-1D95-44A3-B0B9-F695CD6D65D1}"/>
              </a:ext>
            </a:extLst>
          </p:cNvPr>
          <p:cNvCxnSpPr>
            <a:cxnSpLocks/>
          </p:cNvCxnSpPr>
          <p:nvPr/>
        </p:nvCxnSpPr>
        <p:spPr>
          <a:xfrm flipH="1">
            <a:off x="1835697" y="2754537"/>
            <a:ext cx="419342" cy="0"/>
          </a:xfrm>
          <a:prstGeom prst="straightConnector1">
            <a:avLst/>
          </a:prstGeom>
          <a:ln w="22225"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 стрелкой 111">
            <a:extLst>
              <a:ext uri="{FF2B5EF4-FFF2-40B4-BE49-F238E27FC236}">
                <a16:creationId xmlns:a16="http://schemas.microsoft.com/office/drawing/2014/main" id="{C36F09C2-E257-4084-958F-5FE26F0EABE9}"/>
              </a:ext>
            </a:extLst>
          </p:cNvPr>
          <p:cNvCxnSpPr>
            <a:cxnSpLocks/>
            <a:stCxn id="6" idx="3"/>
            <a:endCxn id="44" idx="1"/>
          </p:cNvCxnSpPr>
          <p:nvPr/>
        </p:nvCxnSpPr>
        <p:spPr>
          <a:xfrm flipV="1">
            <a:off x="3109115" y="3782347"/>
            <a:ext cx="688503" cy="15404"/>
          </a:xfrm>
          <a:prstGeom prst="straightConnector1">
            <a:avLst/>
          </a:prstGeom>
          <a:ln w="22225">
            <a:solidFill>
              <a:schemeClr val="bg2">
                <a:lumMod val="20000"/>
                <a:lumOff val="8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я со стрелкой 127">
            <a:extLst>
              <a:ext uri="{FF2B5EF4-FFF2-40B4-BE49-F238E27FC236}">
                <a16:creationId xmlns:a16="http://schemas.microsoft.com/office/drawing/2014/main" id="{BF3B5DEC-D137-488F-9A22-65CBE0C1BCCB}"/>
              </a:ext>
            </a:extLst>
          </p:cNvPr>
          <p:cNvCxnSpPr>
            <a:cxnSpLocks/>
            <a:stCxn id="44" idx="3"/>
            <a:endCxn id="10" idx="1"/>
          </p:cNvCxnSpPr>
          <p:nvPr/>
        </p:nvCxnSpPr>
        <p:spPr>
          <a:xfrm>
            <a:off x="5260500" y="3782347"/>
            <a:ext cx="751662" cy="9691"/>
          </a:xfrm>
          <a:prstGeom prst="straightConnector1">
            <a:avLst/>
          </a:prstGeom>
          <a:ln w="22225">
            <a:solidFill>
              <a:schemeClr val="bg2">
                <a:lumMod val="20000"/>
                <a:lumOff val="8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9662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447C1D9-ABB7-4A5A-8D48-E066D76B23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73" y="573782"/>
            <a:ext cx="8603307" cy="573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249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2000">
        <p14:gallery dir="l"/>
      </p:transition>
    </mc:Choice>
    <mc:Fallback xmlns="">
      <p:transition spd="slow" advClick="0" advTm="2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19931" y="404664"/>
            <a:ext cx="7704137" cy="7080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/>
              <a:t>ЦЕЛИ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9930" y="1365736"/>
            <a:ext cx="7704138" cy="192360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 indent="363538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dirty="0">
                <a:latin typeface="+mn-lt"/>
                <a:cs typeface="+mn-cs"/>
              </a:rPr>
              <a:t>Цель 1:</a:t>
            </a:r>
          </a:p>
          <a:p>
            <a:pPr indent="363538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dirty="0">
                <a:latin typeface="+mn-lt"/>
                <a:cs typeface="+mn-cs"/>
              </a:rPr>
              <a:t>- </a:t>
            </a:r>
            <a:r>
              <a:rPr lang="ru-RU" sz="1700" dirty="0"/>
              <a:t>решение задач современного образования по воспитанию юных граждан на традициях флота России, направленного на формирование ранней мотивации для осознанного выбора профессии в морской сфере деятельности и способствующего созданию системы популяризации морского дела. Открытие морских классов и клубов, их поддержка и сопровождение, в регионах участниках проекта</a:t>
            </a:r>
            <a:endParaRPr lang="ru-RU" sz="1700" dirty="0">
              <a:latin typeface="+mn-lt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185E2E-4A8D-4F86-9236-DABDD7CB210C}"/>
              </a:ext>
            </a:extLst>
          </p:cNvPr>
          <p:cNvSpPr txBox="1"/>
          <p:nvPr/>
        </p:nvSpPr>
        <p:spPr>
          <a:xfrm>
            <a:off x="696860" y="3380125"/>
            <a:ext cx="7704138" cy="297004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 indent="363538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dirty="0">
                <a:latin typeface="+mn-lt"/>
                <a:cs typeface="+mn-cs"/>
              </a:rPr>
              <a:t>Цель 2:</a:t>
            </a:r>
          </a:p>
          <a:p>
            <a:pPr indent="363538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dirty="0">
                <a:latin typeface="+mn-lt"/>
              </a:rPr>
              <a:t>- </a:t>
            </a:r>
            <a:r>
              <a:rPr lang="ru-RU" sz="1700" dirty="0"/>
              <a:t>на основе имеющегося опыта по созданию морских клубов и морских классов в ООУ Санкт-Петербурга с использованием имеющейся учебно-методической и материально-технической базы ресурсного центра, а также на базе созданного модельного центра дополнительного образования детей, выполняющего функции ресурсного учебно-методического и организационного межрегионального центра по направлению «Морское дело», путем реализации организационной и методической работы, проведения показательных (открытых) и межрегиональных мероприятий, оказывать поддержку и сопровождение морским объединениям детей в регионах.</a:t>
            </a:r>
            <a:endParaRPr lang="ru-RU" sz="17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9241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5761</TotalTime>
  <Words>1270</Words>
  <Application>Microsoft Office PowerPoint</Application>
  <PresentationFormat>Экран (4:3)</PresentationFormat>
  <Paragraphs>167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Trebuchet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*Питер-Company*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Дмитрий Каленюк</dc:creator>
  <cp:lastModifiedBy>Александр</cp:lastModifiedBy>
  <cp:revision>197</cp:revision>
  <dcterms:created xsi:type="dcterms:W3CDTF">2012-06-15T19:12:55Z</dcterms:created>
  <dcterms:modified xsi:type="dcterms:W3CDTF">2020-12-12T11:10:33Z</dcterms:modified>
</cp:coreProperties>
</file>