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36"/>
  </p:notesMasterIdLst>
  <p:sldIdLst>
    <p:sldId id="330" r:id="rId3"/>
    <p:sldId id="290" r:id="rId4"/>
    <p:sldId id="331" r:id="rId5"/>
    <p:sldId id="333" r:id="rId6"/>
    <p:sldId id="358" r:id="rId7"/>
    <p:sldId id="336" r:id="rId8"/>
    <p:sldId id="293" r:id="rId9"/>
    <p:sldId id="294" r:id="rId10"/>
    <p:sldId id="337" r:id="rId11"/>
    <p:sldId id="338" r:id="rId12"/>
    <p:sldId id="305" r:id="rId13"/>
    <p:sldId id="339" r:id="rId14"/>
    <p:sldId id="340" r:id="rId15"/>
    <p:sldId id="341" r:id="rId16"/>
    <p:sldId id="361" r:id="rId17"/>
    <p:sldId id="368" r:id="rId18"/>
    <p:sldId id="345" r:id="rId19"/>
    <p:sldId id="346" r:id="rId20"/>
    <p:sldId id="359" r:id="rId21"/>
    <p:sldId id="342" r:id="rId22"/>
    <p:sldId id="365" r:id="rId23"/>
    <p:sldId id="367" r:id="rId24"/>
    <p:sldId id="366" r:id="rId25"/>
    <p:sldId id="370" r:id="rId26"/>
    <p:sldId id="343" r:id="rId27"/>
    <p:sldId id="344" r:id="rId28"/>
    <p:sldId id="371" r:id="rId29"/>
    <p:sldId id="369" r:id="rId30"/>
    <p:sldId id="372" r:id="rId31"/>
    <p:sldId id="362" r:id="rId32"/>
    <p:sldId id="364" r:id="rId33"/>
    <p:sldId id="314" r:id="rId34"/>
    <p:sldId id="347" r:id="rId35"/>
  </p:sldIdLst>
  <p:sldSz cx="9144000" cy="5143500" type="screen16x9"/>
  <p:notesSz cx="6858000" cy="9144000"/>
  <p:embeddedFontLst>
    <p:embeddedFont>
      <p:font typeface="Akrobat" panose="00000600000000000000" pitchFamily="50" charset="-52"/>
      <p:regular r:id="rId37"/>
    </p:embeddedFont>
    <p:embeddedFont>
      <p:font typeface="Akrobat Black" panose="00000A00000000000000" pitchFamily="50" charset="-52"/>
      <p:bold r:id="rId38"/>
    </p:embeddedFont>
    <p:embeddedFont>
      <p:font typeface="Roboto Black" panose="02000000000000000000" pitchFamily="2" charset="0"/>
      <p:bold r:id="rId39"/>
      <p:boldItalic r:id="rId40"/>
    </p:embeddedFont>
    <p:embeddedFont>
      <p:font typeface="Villula" pitchFamily="50" charset="-52"/>
      <p:regular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3" orient="horz" pos="146" userDrawn="1">
          <p15:clr>
            <a:srgbClr val="9AA0A6"/>
          </p15:clr>
        </p15:guide>
        <p15:guide id="5" pos="158" userDrawn="1">
          <p15:clr>
            <a:srgbClr val="9AA0A6"/>
          </p15:clr>
        </p15:guide>
        <p15:guide id="7" pos="2880">
          <p15:clr>
            <a:srgbClr val="9AA0A6"/>
          </p15:clr>
        </p15:guide>
        <p15:guide id="8" pos="5602" userDrawn="1">
          <p15:clr>
            <a:srgbClr val="9AA0A6"/>
          </p15:clr>
        </p15:guide>
        <p15:guide id="9" orient="horz" pos="6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194B"/>
    <a:srgbClr val="FFFFFF"/>
    <a:srgbClr val="333333"/>
    <a:srgbClr val="2DBE64"/>
    <a:srgbClr val="38D072"/>
    <a:srgbClr val="EE6E90"/>
    <a:srgbClr val="177343"/>
    <a:srgbClr val="00B451"/>
    <a:srgbClr val="FFCC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24" autoAdjust="0"/>
  </p:normalViewPr>
  <p:slideViewPr>
    <p:cSldViewPr snapToGrid="0">
      <p:cViewPr>
        <p:scale>
          <a:sx n="50" d="100"/>
          <a:sy n="50" d="100"/>
        </p:scale>
        <p:origin x="1074" y="960"/>
      </p:cViewPr>
      <p:guideLst>
        <p:guide orient="horz" pos="1643"/>
        <p:guide orient="horz" pos="146"/>
        <p:guide pos="158"/>
        <p:guide pos="2880"/>
        <p:guide pos="5602"/>
        <p:guide orient="horz" pos="6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c6f73a0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9449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f978e4eb3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f978e4eb3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</a:rPr>
              <a:t> Каждый из нас принимает решения, действует в проектах и работает через призму этой большой и вдохновляющей цели. Для ее достижения мы следуем тем ценностям которые сформировали вместе с командой Вкусвилла и нашими покупателями.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17055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dfdfd1dffd_0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dfdfd1dffd_0_8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dfdfd1dffd_0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dfdfd1dffd_0_8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нк вв 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98" name="Google Shape;98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17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раздела 1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99FF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8" r:id="rId8"/>
    <p:sldLayoutId id="2147483659" r:id="rId9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99FFCC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jpe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microsoft.com/office/2007/relationships/hdphoto" Target="../media/hdphoto9.wd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6" Type="http://schemas.microsoft.com/office/2007/relationships/hdphoto" Target="../media/hdphoto6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7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4.png"/><Relationship Id="rId14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2.wdp"/><Relationship Id="rId5" Type="http://schemas.openxmlformats.org/officeDocument/2006/relationships/image" Target="../media/image18.png"/><Relationship Id="rId4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microsoft.com/office/2007/relationships/hdphoto" Target="../media/hdphoto13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34">
            <a:extLst>
              <a:ext uri="{FF2B5EF4-FFF2-40B4-BE49-F238E27FC236}">
                <a16:creationId xmlns:a16="http://schemas.microsoft.com/office/drawing/2014/main" id="{18255B32-CD2A-1B05-A1F4-BBAD9CF28344}"/>
              </a:ext>
            </a:extLst>
          </p:cNvPr>
          <p:cNvSpPr/>
          <p:nvPr/>
        </p:nvSpPr>
        <p:spPr>
          <a:xfrm>
            <a:off x="5139558" y="194018"/>
            <a:ext cx="3904047" cy="4816131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7" name="TextBox 6"/>
          <p:cNvSpPr txBox="1"/>
          <p:nvPr/>
        </p:nvSpPr>
        <p:spPr>
          <a:xfrm>
            <a:off x="250824" y="2571750"/>
            <a:ext cx="5116551" cy="1577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  <a:ea typeface="Roboto Black" panose="02000000000000000000" pitchFamily="2" charset="0"/>
              </a:rPr>
              <a:t>Давай знакомиться</a:t>
            </a:r>
          </a:p>
        </p:txBody>
      </p:sp>
      <p:pic>
        <p:nvPicPr>
          <p:cNvPr id="4" name="Picture 2" descr="https://lh6.googleusercontent.com/n1NcIv2UQsqjyegFnnukBkWN_tECL53vUVjxBfHzA61mxCw2gZM5Ng4K2KJ8-fh0lcuUZw5SpTiOdV01RYXxIzuJ821rmt8IHmOLfx0xVNwTCpxsbOXTDdifGRXtUpqc7M-Q8NLl-jilUqfEF3NOn4rQMw=s20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31775"/>
            <a:ext cx="8525526" cy="1095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96" b="100000" l="9996" r="899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22" y="446046"/>
            <a:ext cx="4697453" cy="4697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03" b="100000" l="9978" r="899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806" y="446047"/>
            <a:ext cx="4697453" cy="469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46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Группа молодых людей в зеленых рубашках и шляпах улыбаются в камеру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79" b="7779"/>
          <a:stretch/>
        </p:blipFill>
        <p:spPr bwMode="auto">
          <a:xfrm>
            <a:off x="0" y="0"/>
            <a:ext cx="9304752" cy="523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4702" y="307433"/>
            <a:ext cx="4454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</a:rPr>
              <a:t>А ЕЩЁ…</a:t>
            </a:r>
          </a:p>
        </p:txBody>
      </p:sp>
      <p:sp>
        <p:nvSpPr>
          <p:cNvPr id="4" name="Полилиния 34">
            <a:extLst>
              <a:ext uri="{FF2B5EF4-FFF2-40B4-BE49-F238E27FC236}">
                <a16:creationId xmlns:a16="http://schemas.microsoft.com/office/drawing/2014/main" id="{3BEFA67A-F7F9-ECCF-14F7-C0D378D440D2}"/>
              </a:ext>
            </a:extLst>
          </p:cNvPr>
          <p:cNvSpPr/>
          <p:nvPr/>
        </p:nvSpPr>
        <p:spPr>
          <a:xfrm flipH="1" flipV="1">
            <a:off x="174702" y="3820405"/>
            <a:ext cx="8141984" cy="1831241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3" name="TextBox 2"/>
          <p:cNvSpPr txBox="1"/>
          <p:nvPr/>
        </p:nvSpPr>
        <p:spPr>
          <a:xfrm>
            <a:off x="212763" y="3976803"/>
            <a:ext cx="87184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krobat" panose="00000600000000000000" pitchFamily="50" charset="-52"/>
              </a:rPr>
              <a:t>У нас можно работать в возрасте </a:t>
            </a:r>
          </a:p>
          <a:p>
            <a:r>
              <a:rPr lang="ru-RU" sz="2800" dirty="0">
                <a:solidFill>
                  <a:schemeClr val="bg1"/>
                </a:solidFill>
                <a:latin typeface="Akrobat" panose="00000600000000000000" pitchFamily="50" charset="-52"/>
              </a:rPr>
              <a:t>от 14 до 17 лет, в гибких графиках работы</a:t>
            </a:r>
          </a:p>
          <a:p>
            <a:endParaRPr lang="ru-RU" sz="2800" dirty="0">
              <a:solidFill>
                <a:schemeClr val="bg1"/>
              </a:solidFill>
              <a:latin typeface="Akrobat" panose="000006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91058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6445" y="1093722"/>
            <a:ext cx="29941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 err="1">
                <a:solidFill>
                  <a:schemeClr val="bg1"/>
                </a:solidFill>
                <a:latin typeface="Akrobat" panose="00000600000000000000" pitchFamily="50" charset="-52"/>
              </a:rPr>
              <a:t>Бариста</a:t>
            </a: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Мясник 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Рыбник 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Повар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Пекарь</a:t>
            </a:r>
            <a:endParaRPr lang="ru-RU" sz="3200" b="1" dirty="0">
              <a:solidFill>
                <a:schemeClr val="bg1"/>
              </a:solidFill>
              <a:latin typeface="Akrobat" panose="00000600000000000000" pitchFamily="50" charset="-52"/>
            </a:endParaRP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B6151AD2-11D4-4EFE-E989-B7A7BA8885D1}"/>
              </a:ext>
            </a:extLst>
          </p:cNvPr>
          <p:cNvSpPr/>
          <p:nvPr/>
        </p:nvSpPr>
        <p:spPr>
          <a:xfrm>
            <a:off x="6212113" y="239220"/>
            <a:ext cx="2759119" cy="4709331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49" b="81348" l="6146" r="89972">
                        <a14:backgroundMark x1="45539" y1="41677" x2="48059" y2="43974"/>
                        <a14:backgroundMark x1="50810" y1="48088" x2="49421" y2="48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309"/>
          <a:stretch/>
        </p:blipFill>
        <p:spPr>
          <a:xfrm>
            <a:off x="3880625" y="-404982"/>
            <a:ext cx="5631367" cy="55484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2766" y="78059"/>
            <a:ext cx="6183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</a:rPr>
              <a:t>ВАКАНСИИ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702" y="135738"/>
            <a:ext cx="4454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rgbClr val="D7194B"/>
                </a:solidFill>
                <a:latin typeface="Akrobat Black" panose="00000A00000000000000" pitchFamily="50" charset="-52"/>
              </a:rPr>
              <a:t>А ЕЩЁ…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307" y="2012516"/>
            <a:ext cx="58711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333333"/>
                </a:solidFill>
                <a:latin typeface="Akrobat" panose="00000600000000000000" pitchFamily="50" charset="-52"/>
              </a:rPr>
              <a:t>У нас можно </a:t>
            </a:r>
          </a:p>
          <a:p>
            <a:r>
              <a:rPr lang="ru-RU" sz="4400" b="1" dirty="0">
                <a:solidFill>
                  <a:srgbClr val="333333"/>
                </a:solidFill>
                <a:latin typeface="Akrobat" panose="00000600000000000000" pitchFamily="50" charset="-52"/>
              </a:rPr>
              <a:t>работать в гибких графиках работы</a:t>
            </a: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C2AB4942-38B3-4324-FEC8-4CB88D61D71E}"/>
              </a:ext>
            </a:extLst>
          </p:cNvPr>
          <p:cNvSpPr/>
          <p:nvPr/>
        </p:nvSpPr>
        <p:spPr>
          <a:xfrm flipV="1">
            <a:off x="6444343" y="333828"/>
            <a:ext cx="3197083" cy="4943131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2DB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4098" name="Picture 2" descr="Рука держит настенные часы натюрморт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4" b="100000" l="9809" r="100000">
                        <a14:backgroundMark x1="27273" y1="33227" x2="52153" y2="20607"/>
                        <a14:backgroundMark x1="63397" y1="27636" x2="85885" y2="43131"/>
                        <a14:backgroundMark x1="68421" y1="62460" x2="82536" y2="52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034" y="-1787206"/>
            <a:ext cx="4716966" cy="706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078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1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5193998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2765" y="231775"/>
            <a:ext cx="519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</a:rPr>
              <a:t>ВЫРОСЛИ У НАС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1582" y="1654368"/>
            <a:ext cx="3785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krobat Black" panose="00000A00000000000000" pitchFamily="50" charset="-52"/>
              </a:rPr>
              <a:t>Александр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2765" y="3171041"/>
            <a:ext cx="58265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Опыт работы во </a:t>
            </a:r>
            <a:r>
              <a:rPr lang="ru-RU" sz="2000" dirty="0" err="1">
                <a:solidFill>
                  <a:schemeClr val="bg1"/>
                </a:solidFill>
                <a:latin typeface="Akrobat" panose="00000600000000000000" pitchFamily="50" charset="-52"/>
              </a:rPr>
              <a:t>Вкусвилл</a:t>
            </a:r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 – 3 года</a:t>
            </a:r>
          </a:p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Работник торгового зала</a:t>
            </a:r>
          </a:p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Продавец</a:t>
            </a:r>
          </a:p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Старший Продавец смены</a:t>
            </a:r>
          </a:p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С 2024 Помощник Розницы</a:t>
            </a:r>
          </a:p>
        </p:txBody>
      </p:sp>
      <p:sp>
        <p:nvSpPr>
          <p:cNvPr id="6" name="Полилиния 34">
            <a:extLst>
              <a:ext uri="{FF2B5EF4-FFF2-40B4-BE49-F238E27FC236}">
                <a16:creationId xmlns:a16="http://schemas.microsoft.com/office/drawing/2014/main" id="{4616E4DD-9BBD-9EAE-003E-5C21C931F82E}"/>
              </a:ext>
            </a:extLst>
          </p:cNvPr>
          <p:cNvSpPr/>
          <p:nvPr/>
        </p:nvSpPr>
        <p:spPr>
          <a:xfrm>
            <a:off x="243522" y="1560793"/>
            <a:ext cx="2988577" cy="1112226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2DB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</p:spTree>
    <p:extLst>
      <p:ext uri="{BB962C8B-B14F-4D97-AF65-F5344CB8AC3E}">
        <p14:creationId xmlns:p14="http://schemas.microsoft.com/office/powerpoint/2010/main" val="4005198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221736"/>
            <a:ext cx="4783873" cy="63652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14044" y="231775"/>
            <a:ext cx="5290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</a:rPr>
              <a:t>ВЫРОСЛИ У НАС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8771" y="1743449"/>
            <a:ext cx="3785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dirty="0">
                <a:solidFill>
                  <a:schemeClr val="bg1"/>
                </a:solidFill>
                <a:latin typeface="Akrobat Black" panose="00000A00000000000000" pitchFamily="50" charset="-52"/>
              </a:rPr>
              <a:t>Светлана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78097" y="3194756"/>
            <a:ext cx="58265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Опыт работы во </a:t>
            </a:r>
            <a:r>
              <a:rPr lang="ru-RU" sz="2000" dirty="0" err="1">
                <a:solidFill>
                  <a:schemeClr val="bg1"/>
                </a:solidFill>
                <a:latin typeface="Akrobat" panose="00000600000000000000" pitchFamily="50" charset="-52"/>
              </a:rPr>
              <a:t>Вкусвилл</a:t>
            </a:r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 – 7 лет 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Кассир 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Продавец 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Старший Продавец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Специалист Обучения</a:t>
            </a: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3879AA19-9E4B-04A0-2DD3-2A74B83B2537}"/>
              </a:ext>
            </a:extLst>
          </p:cNvPr>
          <p:cNvSpPr/>
          <p:nvPr/>
        </p:nvSpPr>
        <p:spPr>
          <a:xfrm flipV="1">
            <a:off x="6749143" y="1586521"/>
            <a:ext cx="2255544" cy="102174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</p:spTree>
    <p:extLst>
      <p:ext uri="{BB962C8B-B14F-4D97-AF65-F5344CB8AC3E}">
        <p14:creationId xmlns:p14="http://schemas.microsoft.com/office/powerpoint/2010/main" val="2770213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19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46E4D4-54E0-02BD-2943-E3558659E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5F0699-A6C3-D573-DF8F-A24724AEB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505" y="-10313"/>
            <a:ext cx="4092496" cy="54623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7DFC7E-BD7E-A0AF-92F0-632A34DEB2BC}"/>
              </a:ext>
            </a:extLst>
          </p:cNvPr>
          <p:cNvSpPr txBox="1"/>
          <p:nvPr/>
        </p:nvSpPr>
        <p:spPr>
          <a:xfrm>
            <a:off x="61542" y="231775"/>
            <a:ext cx="5178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</a:rPr>
              <a:t>ВЫРОСЛИ У НАС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091AF9-37C1-0330-DA53-85536505CE4B}"/>
              </a:ext>
            </a:extLst>
          </p:cNvPr>
          <p:cNvSpPr txBox="1"/>
          <p:nvPr/>
        </p:nvSpPr>
        <p:spPr>
          <a:xfrm>
            <a:off x="172765" y="1559830"/>
            <a:ext cx="2477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krobat Black" panose="00000A00000000000000" pitchFamily="50" charset="-52"/>
              </a:rPr>
              <a:t>Виолетта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9B5EDB-1C90-8203-1416-9939093DD1C1}"/>
              </a:ext>
            </a:extLst>
          </p:cNvPr>
          <p:cNvSpPr txBox="1"/>
          <p:nvPr/>
        </p:nvSpPr>
        <p:spPr>
          <a:xfrm>
            <a:off x="172765" y="3171041"/>
            <a:ext cx="58265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Опыт работы во </a:t>
            </a:r>
            <a:r>
              <a:rPr lang="ru-RU" sz="2000" dirty="0" err="1">
                <a:solidFill>
                  <a:schemeClr val="bg1"/>
                </a:solidFill>
                <a:latin typeface="Akrobat" panose="00000600000000000000" pitchFamily="50" charset="-52"/>
              </a:rPr>
              <a:t>Вкусвилл</a:t>
            </a:r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 – 2 года</a:t>
            </a:r>
          </a:p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Ассистент менеджера </a:t>
            </a:r>
          </a:p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по подбору персонала (</a:t>
            </a:r>
            <a:r>
              <a:rPr lang="ru-RU" sz="2000" dirty="0" err="1">
                <a:solidFill>
                  <a:schemeClr val="bg1"/>
                </a:solidFill>
                <a:latin typeface="Akrobat" panose="00000600000000000000" pitchFamily="50" charset="-52"/>
              </a:rPr>
              <a:t>ресечер</a:t>
            </a:r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)</a:t>
            </a:r>
          </a:p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Менеджер по подбору (рекрутер)</a:t>
            </a:r>
          </a:p>
          <a:p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С 2025 специалист по адаптации</a:t>
            </a:r>
          </a:p>
        </p:txBody>
      </p:sp>
      <p:sp>
        <p:nvSpPr>
          <p:cNvPr id="6" name="Полилиния 34">
            <a:extLst>
              <a:ext uri="{FF2B5EF4-FFF2-40B4-BE49-F238E27FC236}">
                <a16:creationId xmlns:a16="http://schemas.microsoft.com/office/drawing/2014/main" id="{C8356578-D29F-AADF-68D1-DBED65A77FD6}"/>
              </a:ext>
            </a:extLst>
          </p:cNvPr>
          <p:cNvSpPr/>
          <p:nvPr/>
        </p:nvSpPr>
        <p:spPr>
          <a:xfrm>
            <a:off x="172765" y="1559830"/>
            <a:ext cx="2062435" cy="961430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2DB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</p:spTree>
    <p:extLst>
      <p:ext uri="{BB962C8B-B14F-4D97-AF65-F5344CB8AC3E}">
        <p14:creationId xmlns:p14="http://schemas.microsoft.com/office/powerpoint/2010/main" val="2604075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E5E0B3-BEC8-1B72-FA3A-9F63DEAF2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C1391C-8FDF-7293-1FA2-EEEEE62EB273}"/>
              </a:ext>
            </a:extLst>
          </p:cNvPr>
          <p:cNvSpPr txBox="1"/>
          <p:nvPr/>
        </p:nvSpPr>
        <p:spPr>
          <a:xfrm>
            <a:off x="3714044" y="231775"/>
            <a:ext cx="5290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</a:rPr>
              <a:t>ВЫРОСЛИ У НАС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E65890-F80E-E2AD-D522-A008B700BBE3}"/>
              </a:ext>
            </a:extLst>
          </p:cNvPr>
          <p:cNvSpPr txBox="1"/>
          <p:nvPr/>
        </p:nvSpPr>
        <p:spPr>
          <a:xfrm>
            <a:off x="5218771" y="1743449"/>
            <a:ext cx="3785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dirty="0">
                <a:solidFill>
                  <a:schemeClr val="bg1"/>
                </a:solidFill>
                <a:latin typeface="Akrobat Black" panose="00000A00000000000000" pitchFamily="50" charset="-52"/>
              </a:rPr>
              <a:t>Алёна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3ADCAD-92E0-413C-C0A9-045247032DC9}"/>
              </a:ext>
            </a:extLst>
          </p:cNvPr>
          <p:cNvSpPr txBox="1"/>
          <p:nvPr/>
        </p:nvSpPr>
        <p:spPr>
          <a:xfrm>
            <a:off x="3178097" y="3194756"/>
            <a:ext cx="58265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Опыт работы во </a:t>
            </a:r>
            <a:r>
              <a:rPr lang="ru-RU" sz="2000" dirty="0" err="1">
                <a:solidFill>
                  <a:schemeClr val="bg1"/>
                </a:solidFill>
                <a:latin typeface="Akrobat" panose="00000600000000000000" pitchFamily="50" charset="-52"/>
              </a:rPr>
              <a:t>Вкусвилл</a:t>
            </a:r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 – 2 года 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Повар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Мобильный повар 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Специалист по обучению 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Akrobat" panose="00000600000000000000" pitchFamily="50" charset="-52"/>
              </a:rPr>
              <a:t>Куратор направления поваров</a:t>
            </a: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C1E75851-047B-9009-1115-D459CDB09A55}"/>
              </a:ext>
            </a:extLst>
          </p:cNvPr>
          <p:cNvSpPr/>
          <p:nvPr/>
        </p:nvSpPr>
        <p:spPr>
          <a:xfrm flipV="1">
            <a:off x="6749143" y="1586521"/>
            <a:ext cx="2255544" cy="102174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861E31-D6A1-A9B4-CAA9-0A0619E7A4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15" t="6174" r="11953"/>
          <a:stretch/>
        </p:blipFill>
        <p:spPr>
          <a:xfrm>
            <a:off x="0" y="-1"/>
            <a:ext cx="3852590" cy="560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1567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623" r="10678"/>
          <a:stretch/>
        </p:blipFill>
        <p:spPr>
          <a:xfrm>
            <a:off x="0" y="0"/>
            <a:ext cx="4047893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47893" y="231775"/>
            <a:ext cx="4951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2DBE64"/>
                </a:solidFill>
                <a:latin typeface="Akrobat Black" panose="00000A00000000000000" pitchFamily="50" charset="-52"/>
              </a:rPr>
              <a:t>БОЛЬШЕ ВОЗМОЖНОСТЕЙ ДЛЯ РАЗВИТИЯ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15331" y="2608263"/>
            <a:ext cx="4906537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dirty="0">
                <a:latin typeface="Akrobat" panose="00000600000000000000" pitchFamily="50" charset="-52"/>
              </a:rPr>
              <a:t>Авторский напиток победителя включен </a:t>
            </a:r>
          </a:p>
          <a:p>
            <a:pPr>
              <a:lnSpc>
                <a:spcPct val="80000"/>
              </a:lnSpc>
            </a:pPr>
            <a:r>
              <a:rPr lang="ru-RU" sz="3600" dirty="0">
                <a:latin typeface="Akrobat" panose="00000600000000000000" pitchFamily="50" charset="-52"/>
              </a:rPr>
              <a:t>в ассортимент кафе</a:t>
            </a:r>
          </a:p>
        </p:txBody>
      </p:sp>
      <p:sp>
        <p:nvSpPr>
          <p:cNvPr id="5" name="Полилиния 34">
            <a:extLst>
              <a:ext uri="{FF2B5EF4-FFF2-40B4-BE49-F238E27FC236}">
                <a16:creationId xmlns:a16="http://schemas.microsoft.com/office/drawing/2014/main" id="{31AFDFA0-D5C8-0F9E-5AA2-2E91406D5881}"/>
              </a:ext>
            </a:extLst>
          </p:cNvPr>
          <p:cNvSpPr/>
          <p:nvPr/>
        </p:nvSpPr>
        <p:spPr>
          <a:xfrm rot="10800000">
            <a:off x="4176887" y="2054577"/>
            <a:ext cx="6329841" cy="2573867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</p:spTree>
    <p:extLst>
      <p:ext uri="{BB962C8B-B14F-4D97-AF65-F5344CB8AC3E}">
        <p14:creationId xmlns:p14="http://schemas.microsoft.com/office/powerpoint/2010/main" val="640553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4">
            <a:extLst>
              <a:ext uri="{FF2B5EF4-FFF2-40B4-BE49-F238E27FC236}">
                <a16:creationId xmlns:a16="http://schemas.microsoft.com/office/drawing/2014/main" id="{79ADE0B3-25C5-FB74-C36D-CB81B765A4DB}"/>
              </a:ext>
            </a:extLst>
          </p:cNvPr>
          <p:cNvSpPr/>
          <p:nvPr/>
        </p:nvSpPr>
        <p:spPr>
          <a:xfrm rot="16200000">
            <a:off x="2640705" y="1727641"/>
            <a:ext cx="4746625" cy="175489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2DB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057" r="10894"/>
          <a:stretch/>
        </p:blipFill>
        <p:spPr>
          <a:xfrm>
            <a:off x="5129560" y="0"/>
            <a:ext cx="401444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5002" y="987425"/>
            <a:ext cx="499574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Akrobat Black" panose="00000A00000000000000" pitchFamily="50" charset="-52"/>
              </a:rPr>
              <a:t>Конкурс </a:t>
            </a:r>
          </a:p>
          <a:p>
            <a:r>
              <a:rPr lang="ru-RU" sz="4400" dirty="0">
                <a:solidFill>
                  <a:schemeClr val="bg1"/>
                </a:solidFill>
                <a:latin typeface="Akrobat Black" panose="00000A00000000000000" pitchFamily="50" charset="-52"/>
              </a:rPr>
              <a:t>профессионального мастерства </a:t>
            </a:r>
          </a:p>
          <a:p>
            <a:r>
              <a:rPr lang="ru-RU" sz="4400" dirty="0">
                <a:solidFill>
                  <a:schemeClr val="bg1"/>
                </a:solidFill>
                <a:latin typeface="Akrobat Black" panose="00000A00000000000000" pitchFamily="50" charset="-52"/>
              </a:rPr>
              <a:t>для поваров</a:t>
            </a:r>
          </a:p>
        </p:txBody>
      </p:sp>
    </p:spTree>
    <p:extLst>
      <p:ext uri="{BB962C8B-B14F-4D97-AF65-F5344CB8AC3E}">
        <p14:creationId xmlns:p14="http://schemas.microsoft.com/office/powerpoint/2010/main" val="1882284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0D85BD-93FA-A11A-E7DD-1B92CC76F7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47" t="24255" r="19842" b="28880"/>
          <a:stretch/>
        </p:blipFill>
        <p:spPr>
          <a:xfrm>
            <a:off x="0" y="2"/>
            <a:ext cx="9156242" cy="3947886"/>
          </a:xfrm>
          <a:prstGeom prst="rect">
            <a:avLst/>
          </a:prstGeom>
        </p:spPr>
      </p:pic>
      <p:sp>
        <p:nvSpPr>
          <p:cNvPr id="4" name="Полилиния 34">
            <a:extLst>
              <a:ext uri="{FF2B5EF4-FFF2-40B4-BE49-F238E27FC236}">
                <a16:creationId xmlns:a16="http://schemas.microsoft.com/office/drawing/2014/main" id="{597BDF8F-69FB-1294-3DFC-A3A0604DEE8F}"/>
              </a:ext>
            </a:extLst>
          </p:cNvPr>
          <p:cNvSpPr/>
          <p:nvPr/>
        </p:nvSpPr>
        <p:spPr>
          <a:xfrm rot="10800000">
            <a:off x="1663714" y="892571"/>
            <a:ext cx="6652972" cy="3947887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2DB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441563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4">
            <a:extLst>
              <a:ext uri="{FF2B5EF4-FFF2-40B4-BE49-F238E27FC236}">
                <a16:creationId xmlns:a16="http://schemas.microsoft.com/office/drawing/2014/main" id="{D7D48697-72AF-CA70-D6D8-555848001537}"/>
              </a:ext>
            </a:extLst>
          </p:cNvPr>
          <p:cNvSpPr/>
          <p:nvPr/>
        </p:nvSpPr>
        <p:spPr>
          <a:xfrm rot="5400000">
            <a:off x="2206889" y="1902827"/>
            <a:ext cx="4782402" cy="1262504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TextBox 1"/>
          <p:cNvSpPr txBox="1"/>
          <p:nvPr/>
        </p:nvSpPr>
        <p:spPr>
          <a:xfrm>
            <a:off x="250825" y="1618150"/>
            <a:ext cx="4176209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dirty="0">
                <a:solidFill>
                  <a:srgbClr val="FFFFFF"/>
                </a:solidFill>
                <a:latin typeface="Akrobat" panose="00000600000000000000" pitchFamily="50" charset="-52"/>
              </a:rPr>
              <a:t>Бренд полезных продуктов </a:t>
            </a:r>
          </a:p>
          <a:p>
            <a:pPr>
              <a:lnSpc>
                <a:spcPct val="80000"/>
              </a:lnSpc>
            </a:pPr>
            <a:r>
              <a:rPr lang="ru-RU" sz="3200" dirty="0">
                <a:solidFill>
                  <a:srgbClr val="FFFFFF"/>
                </a:solidFill>
                <a:latin typeface="Akrobat" panose="00000600000000000000" pitchFamily="50" charset="-52"/>
              </a:rPr>
              <a:t>для здорового </a:t>
            </a:r>
          </a:p>
          <a:p>
            <a:pPr>
              <a:lnSpc>
                <a:spcPct val="80000"/>
              </a:lnSpc>
            </a:pPr>
            <a:r>
              <a:rPr lang="ru-RU" sz="3200" dirty="0">
                <a:solidFill>
                  <a:srgbClr val="FFFFFF"/>
                </a:solidFill>
                <a:latin typeface="Akrobat" panose="00000600000000000000" pitchFamily="50" charset="-52"/>
              </a:rPr>
              <a:t>питания, </a:t>
            </a:r>
          </a:p>
          <a:p>
            <a:pPr>
              <a:lnSpc>
                <a:spcPct val="80000"/>
              </a:lnSpc>
            </a:pPr>
            <a:r>
              <a:rPr lang="ru-RU" sz="3200" dirty="0">
                <a:solidFill>
                  <a:srgbClr val="FFFFFF"/>
                </a:solidFill>
                <a:latin typeface="Akrobat" panose="00000600000000000000" pitchFamily="50" charset="-52"/>
              </a:rPr>
              <a:t>сеть магазинов </a:t>
            </a:r>
          </a:p>
          <a:p>
            <a:pPr>
              <a:lnSpc>
                <a:spcPct val="80000"/>
              </a:lnSpc>
            </a:pPr>
            <a:r>
              <a:rPr lang="ru-RU" sz="3200" dirty="0">
                <a:solidFill>
                  <a:srgbClr val="FFFFFF"/>
                </a:solidFill>
                <a:latin typeface="Akrobat" panose="00000600000000000000" pitchFamily="50" charset="-52"/>
              </a:rPr>
              <a:t>и сервис </a:t>
            </a:r>
          </a:p>
          <a:p>
            <a:pPr>
              <a:lnSpc>
                <a:spcPct val="80000"/>
              </a:lnSpc>
            </a:pPr>
            <a:r>
              <a:rPr lang="ru-RU" sz="3200" dirty="0">
                <a:solidFill>
                  <a:srgbClr val="FFFFFF"/>
                </a:solidFill>
                <a:latin typeface="Akrobat" panose="00000600000000000000" pitchFamily="50" charset="-52"/>
              </a:rPr>
              <a:t>бесплатной доставки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lh6.googleusercontent.com/n1NcIv2UQsqjyegFnnukBkWN_tECL53vUVjxBfHzA61mxCw2gZM5Ng4K2KJ8-fh0lcuUZw5SpTiOdV01RYXxIzuJ821rmt8IHmOLfx0xVNwTCpxsbOXTDdifGRXtUpqc7M-Q8NLl-jilUqfEF3NOn4rQMw=s20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237" y="218223"/>
            <a:ext cx="8525526" cy="1095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Крым появился на карте России - PrimaMedia.ru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1" b="98152" l="1186" r="98682">
                        <a14:foregroundMark x1="3162" y1="57506" x2="3162" y2="57506"/>
                        <a14:foregroundMark x1="5797" y1="31871" x2="5797" y2="31871"/>
                        <a14:foregroundMark x1="34914" y1="28406" x2="37681" y2="21709"/>
                        <a14:foregroundMark x1="53623" y1="13164" x2="55863" y2="20323"/>
                        <a14:foregroundMark x1="69302" y1="24249" x2="73781" y2="21709"/>
                        <a14:foregroundMark x1="72200" y1="28176" x2="72200" y2="28176"/>
                        <a14:foregroundMark x1="83663" y1="70670" x2="86825" y2="817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284" y="1130393"/>
            <a:ext cx="4638907" cy="276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77163" y="1211010"/>
            <a:ext cx="42096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dirty="0">
                <a:solidFill>
                  <a:srgbClr val="2DBE64"/>
                </a:solidFill>
                <a:effectLst/>
                <a:latin typeface="Akrobat Black" panose="00000A00000000000000" pitchFamily="50" charset="-52"/>
              </a:rPr>
              <a:t>170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37999" y="3965610"/>
            <a:ext cx="3512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333333"/>
                </a:solidFill>
                <a:latin typeface="Akrobat" panose="00000600000000000000" pitchFamily="50" charset="-52"/>
              </a:rPr>
              <a:t>ГОРОДОВ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уча белых листков бумаги, один из которых посередине, на котором написано вопрос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244" cy="51435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515A5FF9-E16A-7B01-3042-54D38D6F4CCE}"/>
              </a:ext>
            </a:extLst>
          </p:cNvPr>
          <p:cNvSpPr/>
          <p:nvPr/>
        </p:nvSpPr>
        <p:spPr>
          <a:xfrm rot="1517689">
            <a:off x="79907" y="2072665"/>
            <a:ext cx="9309344" cy="3085991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2DB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TextBox 1"/>
          <p:cNvSpPr txBox="1"/>
          <p:nvPr/>
        </p:nvSpPr>
        <p:spPr>
          <a:xfrm rot="20135835">
            <a:off x="740474" y="344533"/>
            <a:ext cx="10582507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4000" dirty="0">
                <a:solidFill>
                  <a:schemeClr val="bg1"/>
                </a:solidFill>
                <a:effectLst/>
                <a:latin typeface="Akrobat Black" panose="00000A00000000000000" pitchFamily="50" charset="-52"/>
              </a:rPr>
              <a:t>викторина</a:t>
            </a:r>
          </a:p>
        </p:txBody>
      </p:sp>
    </p:spTree>
    <p:extLst>
      <p:ext uri="{BB962C8B-B14F-4D97-AF65-F5344CB8AC3E}">
        <p14:creationId xmlns:p14="http://schemas.microsoft.com/office/powerpoint/2010/main" val="86886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BB9655-538E-96FC-10BA-3D62FBE37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F0CFCD05-6ED3-4914-32B0-EF14A2B604E1}"/>
              </a:ext>
            </a:extLst>
          </p:cNvPr>
          <p:cNvSpPr/>
          <p:nvPr/>
        </p:nvSpPr>
        <p:spPr>
          <a:xfrm rot="14603583">
            <a:off x="3181998" y="3478563"/>
            <a:ext cx="10127551" cy="379966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08D807-57A8-EAF1-CD1F-02E85363DDDB}"/>
              </a:ext>
            </a:extLst>
          </p:cNvPr>
          <p:cNvSpPr/>
          <p:nvPr/>
        </p:nvSpPr>
        <p:spPr>
          <a:xfrm>
            <a:off x="577850" y="0"/>
            <a:ext cx="86423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>
                <a:solidFill>
                  <a:srgbClr val="FFFFFF"/>
                </a:solidFill>
                <a:latin typeface="Akrobat Black" panose="00000A00000000000000" pitchFamily="50" charset="-52"/>
              </a:rPr>
              <a:t>В каком году «Избёнки» превратились </a:t>
            </a:r>
          </a:p>
          <a:p>
            <a:r>
              <a:rPr lang="ru-RU" sz="8000" dirty="0">
                <a:solidFill>
                  <a:srgbClr val="FFFFFF"/>
                </a:solidFill>
                <a:latin typeface="Akrobat Black" panose="00000A00000000000000" pitchFamily="50" charset="-52"/>
              </a:rPr>
              <a:t>во «</a:t>
            </a:r>
            <a:r>
              <a:rPr lang="ru-RU" sz="8000" dirty="0" err="1">
                <a:solidFill>
                  <a:srgbClr val="FFFFFF"/>
                </a:solidFill>
                <a:latin typeface="Akrobat Black" panose="00000A00000000000000" pitchFamily="50" charset="-52"/>
              </a:rPr>
              <a:t>Вкусвилл</a:t>
            </a:r>
            <a:r>
              <a:rPr lang="ru-RU" sz="8000" dirty="0">
                <a:solidFill>
                  <a:srgbClr val="FFFFFF"/>
                </a:solidFill>
                <a:latin typeface="Akrobat Black" panose="00000A00000000000000" pitchFamily="50" charset="-52"/>
              </a:rPr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val="1989782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19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71BD4F-C2D1-921A-661F-61A00AAB6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8462A7FD-081D-316D-A134-B9010D5295B8}"/>
              </a:ext>
            </a:extLst>
          </p:cNvPr>
          <p:cNvSpPr/>
          <p:nvPr/>
        </p:nvSpPr>
        <p:spPr>
          <a:xfrm rot="2748044">
            <a:off x="-427125" y="813884"/>
            <a:ext cx="10315037" cy="4663919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93015F-AC74-C039-9FF9-8D8B8E0E756F}"/>
              </a:ext>
            </a:extLst>
          </p:cNvPr>
          <p:cNvSpPr txBox="1"/>
          <p:nvPr/>
        </p:nvSpPr>
        <p:spPr>
          <a:xfrm>
            <a:off x="250825" y="91902"/>
            <a:ext cx="85168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chemeClr val="bg1"/>
                </a:solidFill>
                <a:latin typeface="Akrobat Black" panose="00000A00000000000000" pitchFamily="50" charset="-52"/>
              </a:rPr>
              <a:t>Как называется </a:t>
            </a:r>
          </a:p>
          <a:p>
            <a:r>
              <a:rPr lang="ru-RU" sz="7200" dirty="0">
                <a:solidFill>
                  <a:schemeClr val="bg1"/>
                </a:solidFill>
                <a:latin typeface="Akrobat Black" panose="00000A00000000000000" pitchFamily="50" charset="-52"/>
              </a:rPr>
              <a:t>наш новый формат </a:t>
            </a:r>
          </a:p>
          <a:p>
            <a:r>
              <a:rPr lang="ru-RU" sz="7200" dirty="0">
                <a:solidFill>
                  <a:schemeClr val="bg1"/>
                </a:solidFill>
                <a:latin typeface="Akrobat Black" panose="00000A00000000000000" pitchFamily="50" charset="-52"/>
              </a:rPr>
              <a:t>на </a:t>
            </a:r>
            <a:r>
              <a:rPr lang="ru-RU" sz="7200" dirty="0" err="1">
                <a:solidFill>
                  <a:schemeClr val="bg1"/>
                </a:solidFill>
                <a:latin typeface="Akrobat Black" panose="00000A00000000000000" pitchFamily="50" charset="-52"/>
              </a:rPr>
              <a:t>фудкортах</a:t>
            </a:r>
            <a:r>
              <a:rPr lang="ru-RU" sz="7200" dirty="0">
                <a:solidFill>
                  <a:schemeClr val="bg1"/>
                </a:solidFill>
                <a:latin typeface="Akrobat Black" panose="00000A00000000000000" pitchFamily="50" charset="-52"/>
              </a:rPr>
              <a:t> торговых центров?</a:t>
            </a:r>
          </a:p>
        </p:txBody>
      </p:sp>
    </p:spTree>
    <p:extLst>
      <p:ext uri="{BB962C8B-B14F-4D97-AF65-F5344CB8AC3E}">
        <p14:creationId xmlns:p14="http://schemas.microsoft.com/office/powerpoint/2010/main" val="1784790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090AA3-B6A6-C866-0282-48FFFA2E0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D7D26A96-F154-39EC-0191-8FB63AF6873E}"/>
              </a:ext>
            </a:extLst>
          </p:cNvPr>
          <p:cNvSpPr/>
          <p:nvPr/>
        </p:nvSpPr>
        <p:spPr>
          <a:xfrm rot="20003583">
            <a:off x="-1412581" y="985308"/>
            <a:ext cx="10127551" cy="379966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8945A0-F70B-C20F-F410-58EB6AA6BB82}"/>
              </a:ext>
            </a:extLst>
          </p:cNvPr>
          <p:cNvSpPr/>
          <p:nvPr/>
        </p:nvSpPr>
        <p:spPr>
          <a:xfrm>
            <a:off x="387239" y="863590"/>
            <a:ext cx="86423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2DBE64"/>
                </a:solidFill>
                <a:latin typeface="Akrobat Black" panose="00000A00000000000000" pitchFamily="50" charset="-52"/>
              </a:rPr>
              <a:t>Сколько секунд отводится на сборку </a:t>
            </a:r>
          </a:p>
          <a:p>
            <a:r>
              <a:rPr lang="ru-RU" sz="7200" dirty="0">
                <a:solidFill>
                  <a:srgbClr val="2DBE64"/>
                </a:solidFill>
                <a:latin typeface="Akrobat Black" panose="00000A00000000000000" pitchFamily="50" charset="-52"/>
              </a:rPr>
              <a:t>1 позиции товара?</a:t>
            </a:r>
          </a:p>
        </p:txBody>
      </p:sp>
    </p:spTree>
    <p:extLst>
      <p:ext uri="{BB962C8B-B14F-4D97-AF65-F5344CB8AC3E}">
        <p14:creationId xmlns:p14="http://schemas.microsoft.com/office/powerpoint/2010/main" val="2111506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53BBFE-5C8E-156B-68EB-E2080D374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CED75D29-1925-C947-5893-EDC9E8277ABD}"/>
              </a:ext>
            </a:extLst>
          </p:cNvPr>
          <p:cNvSpPr/>
          <p:nvPr/>
        </p:nvSpPr>
        <p:spPr>
          <a:xfrm rot="14603583">
            <a:off x="3181998" y="3478563"/>
            <a:ext cx="10127551" cy="379966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E4F994-47D1-B46F-0A2B-FCA32152208F}"/>
              </a:ext>
            </a:extLst>
          </p:cNvPr>
          <p:cNvSpPr/>
          <p:nvPr/>
        </p:nvSpPr>
        <p:spPr>
          <a:xfrm>
            <a:off x="250825" y="135466"/>
            <a:ext cx="89693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FFFFFF"/>
                </a:solidFill>
                <a:latin typeface="Akrobat Black" panose="00000A00000000000000" pitchFamily="50" charset="-52"/>
              </a:rPr>
              <a:t>На каком музыкальном фестивале можно попробовать наши бургеры?</a:t>
            </a:r>
          </a:p>
        </p:txBody>
      </p:sp>
    </p:spTree>
    <p:extLst>
      <p:ext uri="{BB962C8B-B14F-4D97-AF65-F5344CB8AC3E}">
        <p14:creationId xmlns:p14="http://schemas.microsoft.com/office/powerpoint/2010/main" val="38304792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1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6029BCF7-96BD-6DD1-3637-7CCD20BE554E}"/>
              </a:ext>
            </a:extLst>
          </p:cNvPr>
          <p:cNvSpPr/>
          <p:nvPr/>
        </p:nvSpPr>
        <p:spPr>
          <a:xfrm rot="2748044">
            <a:off x="-427125" y="813884"/>
            <a:ext cx="10315037" cy="4663919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TextBox 1"/>
          <p:cNvSpPr txBox="1"/>
          <p:nvPr/>
        </p:nvSpPr>
        <p:spPr>
          <a:xfrm>
            <a:off x="250825" y="494258"/>
            <a:ext cx="88931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Akrobat Black" panose="00000A00000000000000" pitchFamily="50" charset="-52"/>
              </a:rPr>
              <a:t>Как вы думаете, сколько юных сотрудников работало в компании летом 2024 года?</a:t>
            </a:r>
          </a:p>
        </p:txBody>
      </p:sp>
    </p:spTree>
    <p:extLst>
      <p:ext uri="{BB962C8B-B14F-4D97-AF65-F5344CB8AC3E}">
        <p14:creationId xmlns:p14="http://schemas.microsoft.com/office/powerpoint/2010/main" val="2964295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E82720AB-7490-8C8D-34E8-8E0D5D15C3AA}"/>
              </a:ext>
            </a:extLst>
          </p:cNvPr>
          <p:cNvSpPr/>
          <p:nvPr/>
        </p:nvSpPr>
        <p:spPr>
          <a:xfrm rot="20003583">
            <a:off x="-1412581" y="985308"/>
            <a:ext cx="10127551" cy="379966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Прямоугольник 1"/>
          <p:cNvSpPr/>
          <p:nvPr/>
        </p:nvSpPr>
        <p:spPr>
          <a:xfrm>
            <a:off x="387239" y="621300"/>
            <a:ext cx="86423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2DBE64"/>
                </a:solidFill>
                <a:latin typeface="Akrobat Black" panose="00000A00000000000000" pitchFamily="50" charset="-52"/>
              </a:rPr>
              <a:t>Какими насекомыми </a:t>
            </a:r>
          </a:p>
          <a:p>
            <a:r>
              <a:rPr lang="ru-RU" sz="7200" dirty="0">
                <a:solidFill>
                  <a:srgbClr val="2DBE64"/>
                </a:solidFill>
                <a:latin typeface="Akrobat Black" panose="00000A00000000000000" pitchFamily="50" charset="-52"/>
              </a:rPr>
              <a:t>у нас названы форматы магазинов?</a:t>
            </a:r>
          </a:p>
        </p:txBody>
      </p:sp>
    </p:spTree>
    <p:extLst>
      <p:ext uri="{BB962C8B-B14F-4D97-AF65-F5344CB8AC3E}">
        <p14:creationId xmlns:p14="http://schemas.microsoft.com/office/powerpoint/2010/main" val="2961259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9FBEC2-C78D-5162-4112-06B4CF477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9D9D4169-4BC3-6072-9662-FAF66579F795}"/>
              </a:ext>
            </a:extLst>
          </p:cNvPr>
          <p:cNvSpPr/>
          <p:nvPr/>
        </p:nvSpPr>
        <p:spPr>
          <a:xfrm rot="14603583">
            <a:off x="3181998" y="3478563"/>
            <a:ext cx="10127551" cy="379966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B6106D-197D-BA08-1BEF-EB9A7482CA33}"/>
              </a:ext>
            </a:extLst>
          </p:cNvPr>
          <p:cNvSpPr/>
          <p:nvPr/>
        </p:nvSpPr>
        <p:spPr>
          <a:xfrm>
            <a:off x="352425" y="632177"/>
            <a:ext cx="89693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FFFFFF"/>
                </a:solidFill>
                <a:latin typeface="Akrobat Black" panose="00000A00000000000000" pitchFamily="50" charset="-52"/>
              </a:rPr>
              <a:t>В каком городе нашу продукцию покупают </a:t>
            </a:r>
            <a:endParaRPr lang="en-US" sz="7200" dirty="0">
              <a:solidFill>
                <a:srgbClr val="FFFFFF"/>
              </a:solidFill>
              <a:latin typeface="Akrobat Black" panose="00000A00000000000000" pitchFamily="50" charset="-52"/>
            </a:endParaRPr>
          </a:p>
          <a:p>
            <a:r>
              <a:rPr lang="ru-RU" sz="7200" dirty="0">
                <a:solidFill>
                  <a:srgbClr val="FFFFFF"/>
                </a:solidFill>
                <a:latin typeface="Akrobat Black" panose="00000A00000000000000" pitchFamily="50" charset="-52"/>
              </a:rPr>
              <a:t>в основном </a:t>
            </a:r>
            <a:r>
              <a:rPr lang="en-US" sz="7200" dirty="0">
                <a:solidFill>
                  <a:srgbClr val="FFFFFF"/>
                </a:solidFill>
                <a:latin typeface="Akrobat Black" panose="00000A00000000000000" pitchFamily="50" charset="-52"/>
              </a:rPr>
              <a:t>IT</a:t>
            </a:r>
            <a:r>
              <a:rPr lang="ru-RU" sz="7200" dirty="0">
                <a:solidFill>
                  <a:srgbClr val="FFFFFF"/>
                </a:solidFill>
                <a:latin typeface="Akrobat Black" panose="00000A00000000000000" pitchFamily="50" charset="-52"/>
              </a:rPr>
              <a:t>шники?</a:t>
            </a:r>
          </a:p>
        </p:txBody>
      </p:sp>
    </p:spTree>
    <p:extLst>
      <p:ext uri="{BB962C8B-B14F-4D97-AF65-F5344CB8AC3E}">
        <p14:creationId xmlns:p14="http://schemas.microsoft.com/office/powerpoint/2010/main" val="28550040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19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BA88A8-FA09-8DEF-820C-B7D0B9D8F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F33B715F-BB1B-AE16-CB3E-C3D3EAB5CDC2}"/>
              </a:ext>
            </a:extLst>
          </p:cNvPr>
          <p:cNvSpPr/>
          <p:nvPr/>
        </p:nvSpPr>
        <p:spPr>
          <a:xfrm rot="2748044">
            <a:off x="-427125" y="813884"/>
            <a:ext cx="10315037" cy="4663919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743E8E-67F4-C1FD-EAAD-8D72E5F758C5}"/>
              </a:ext>
            </a:extLst>
          </p:cNvPr>
          <p:cNvSpPr txBox="1"/>
          <p:nvPr/>
        </p:nvSpPr>
        <p:spPr>
          <a:xfrm>
            <a:off x="250825" y="494258"/>
            <a:ext cx="88931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Akrobat Black" panose="00000A00000000000000" pitchFamily="50" charset="-52"/>
              </a:rPr>
              <a:t>Сколько времени отводится </a:t>
            </a:r>
          </a:p>
          <a:p>
            <a:r>
              <a:rPr lang="ru-RU" sz="6600" dirty="0">
                <a:solidFill>
                  <a:schemeClr val="bg1"/>
                </a:solidFill>
                <a:latin typeface="Akrobat Black" panose="00000A00000000000000" pitchFamily="50" charset="-52"/>
              </a:rPr>
              <a:t>на приготовление </a:t>
            </a:r>
          </a:p>
          <a:p>
            <a:r>
              <a:rPr lang="ru-RU" sz="6600" dirty="0">
                <a:solidFill>
                  <a:schemeClr val="bg1"/>
                </a:solidFill>
                <a:latin typeface="Akrobat Black" panose="00000A00000000000000" pitchFamily="50" charset="-52"/>
              </a:rPr>
              <a:t>одного блюда?</a:t>
            </a:r>
          </a:p>
        </p:txBody>
      </p:sp>
    </p:spTree>
    <p:extLst>
      <p:ext uri="{BB962C8B-B14F-4D97-AF65-F5344CB8AC3E}">
        <p14:creationId xmlns:p14="http://schemas.microsoft.com/office/powerpoint/2010/main" val="2530026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96C19-2AF2-F55F-0289-5EF7F480F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EFB77C73-DEE5-1494-E86A-EA1A18FBF781}"/>
              </a:ext>
            </a:extLst>
          </p:cNvPr>
          <p:cNvSpPr/>
          <p:nvPr/>
        </p:nvSpPr>
        <p:spPr>
          <a:xfrm rot="20003583">
            <a:off x="-1412581" y="985308"/>
            <a:ext cx="10127551" cy="3799662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CA4BCC-4C0C-B764-07C1-E31785472BE5}"/>
              </a:ext>
            </a:extLst>
          </p:cNvPr>
          <p:cNvSpPr/>
          <p:nvPr/>
        </p:nvSpPr>
        <p:spPr>
          <a:xfrm>
            <a:off x="387239" y="863590"/>
            <a:ext cx="86423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2DBE64"/>
                </a:solidFill>
                <a:latin typeface="Akrobat Black" panose="00000A00000000000000" pitchFamily="50" charset="-52"/>
              </a:rPr>
              <a:t>Этот родственник </a:t>
            </a:r>
          </a:p>
          <a:p>
            <a:r>
              <a:rPr lang="ru-RU" sz="7200" dirty="0">
                <a:solidFill>
                  <a:srgbClr val="2DBE64"/>
                </a:solidFill>
                <a:latin typeface="Akrobat Black" panose="00000A00000000000000" pitchFamily="50" charset="-52"/>
              </a:rPr>
              <a:t>в хите продаж бургеров, кто?</a:t>
            </a:r>
          </a:p>
        </p:txBody>
      </p:sp>
    </p:spTree>
    <p:extLst>
      <p:ext uri="{BB962C8B-B14F-4D97-AF65-F5344CB8AC3E}">
        <p14:creationId xmlns:p14="http://schemas.microsoft.com/office/powerpoint/2010/main" val="36585293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44654FC6-B7CE-0A01-973C-AFC17C93A6C5}"/>
              </a:ext>
            </a:extLst>
          </p:cNvPr>
          <p:cNvSpPr/>
          <p:nvPr/>
        </p:nvSpPr>
        <p:spPr>
          <a:xfrm>
            <a:off x="5159374" y="374649"/>
            <a:ext cx="3733800" cy="4645025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114" name="Google Shape;114;p28"/>
          <p:cNvPicPr preferRelativeResize="0"/>
          <p:nvPr/>
        </p:nvPicPr>
        <p:blipFill rotWithShape="1">
          <a:blip r:embed="rId3" cstate="print">
            <a:alphaModFix/>
          </a:blip>
          <a:srcRect r="35999"/>
          <a:stretch/>
        </p:blipFill>
        <p:spPr>
          <a:xfrm>
            <a:off x="4933950" y="568326"/>
            <a:ext cx="3733800" cy="4200525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6" name="Google Shape;116;p28"/>
          <p:cNvSpPr txBox="1"/>
          <p:nvPr/>
        </p:nvSpPr>
        <p:spPr>
          <a:xfrm>
            <a:off x="174531" y="2158080"/>
            <a:ext cx="3704400" cy="166196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tx1"/>
                </a:solidFill>
                <a:latin typeface="Akrobat" panose="00000600000000000000" pitchFamily="50" charset="-52"/>
                <a:ea typeface="Comic Sans MS"/>
                <a:cs typeface="Comic Sans MS"/>
                <a:sym typeface="Comic Sans MS"/>
              </a:rPr>
              <a:t>основатель</a:t>
            </a: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tx1"/>
                </a:solidFill>
                <a:latin typeface="Akrobat" panose="00000600000000000000" pitchFamily="50" charset="-52"/>
                <a:ea typeface="Comic Sans MS"/>
                <a:cs typeface="Comic Sans MS"/>
                <a:sym typeface="Comic Sans MS"/>
              </a:rPr>
              <a:t>компании </a:t>
            </a: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chemeClr val="tx1"/>
                </a:solidFill>
                <a:latin typeface="Akrobat" panose="00000600000000000000" pitchFamily="50" charset="-52"/>
                <a:ea typeface="Comic Sans MS"/>
                <a:cs typeface="Comic Sans MS"/>
                <a:sym typeface="Comic Sans MS"/>
              </a:rPr>
              <a:t>и бренда</a:t>
            </a:r>
            <a:endParaRPr sz="4000" dirty="0">
              <a:solidFill>
                <a:schemeClr val="tx1"/>
              </a:solidFill>
              <a:latin typeface="Akrobat" panose="00000600000000000000" pitchFamily="50" charset="-52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639" y="444500"/>
            <a:ext cx="5251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6000" dirty="0">
                <a:solidFill>
                  <a:srgbClr val="2DBE64"/>
                </a:solidFill>
                <a:latin typeface="Akrobat Black" panose="00000A00000000000000" pitchFamily="50" charset="-52"/>
              </a:rPr>
              <a:t>АНДРЕЙ КРИВЕНКО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4181680"/>
            <a:ext cx="5441795" cy="69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89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092006-F98D-9BD7-DAC7-81005EB7F9AC}"/>
              </a:ext>
            </a:extLst>
          </p:cNvPr>
          <p:cNvSpPr txBox="1"/>
          <p:nvPr/>
        </p:nvSpPr>
        <p:spPr>
          <a:xfrm>
            <a:off x="141061" y="348728"/>
            <a:ext cx="8433995" cy="18651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7200" dirty="0">
                <a:solidFill>
                  <a:schemeClr val="bg1"/>
                </a:solidFill>
                <a:latin typeface="Akrobat Black" panose="00000A00000000000000" pitchFamily="50" charset="-52"/>
              </a:rPr>
              <a:t>ИДЕАЛЬНОЕ</a:t>
            </a:r>
          </a:p>
          <a:p>
            <a:pPr>
              <a:lnSpc>
                <a:spcPct val="80000"/>
              </a:lnSpc>
            </a:pPr>
            <a:r>
              <a:rPr lang="ru-RU" sz="7200" dirty="0">
                <a:solidFill>
                  <a:schemeClr val="bg1"/>
                </a:solidFill>
                <a:latin typeface="Akrobat Black" panose="00000A00000000000000" pitchFamily="50" charset="-52"/>
              </a:rPr>
              <a:t>РЕЗЮМЕ</a:t>
            </a:r>
          </a:p>
        </p:txBody>
      </p:sp>
      <p:sp>
        <p:nvSpPr>
          <p:cNvPr id="4" name="Полилиния 34">
            <a:extLst>
              <a:ext uri="{FF2B5EF4-FFF2-40B4-BE49-F238E27FC236}">
                <a16:creationId xmlns:a16="http://schemas.microsoft.com/office/drawing/2014/main" id="{AC0AD776-EF83-E478-ADE7-E81BC0DB6A7A}"/>
              </a:ext>
            </a:extLst>
          </p:cNvPr>
          <p:cNvSpPr/>
          <p:nvPr/>
        </p:nvSpPr>
        <p:spPr>
          <a:xfrm rot="20041480" flipH="1">
            <a:off x="-169918" y="1497764"/>
            <a:ext cx="10246852" cy="3651434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1030" name="Picture 6" descr="Знак вопроса ">
            <a:extLst>
              <a:ext uri="{FF2B5EF4-FFF2-40B4-BE49-F238E27FC236}">
                <a16:creationId xmlns:a16="http://schemas.microsoft.com/office/drawing/2014/main" id="{E194AF92-5E91-6D0F-48D9-86C582616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1191">
            <a:off x="639477" y="331916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Знак вопроса ">
            <a:extLst>
              <a:ext uri="{FF2B5EF4-FFF2-40B4-BE49-F238E27FC236}">
                <a16:creationId xmlns:a16="http://schemas.microsoft.com/office/drawing/2014/main" id="{8F98614C-F4EF-1918-36D5-03E1D854F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8857">
            <a:off x="2168311" y="222737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Знак вопроса ">
            <a:extLst>
              <a:ext uri="{FF2B5EF4-FFF2-40B4-BE49-F238E27FC236}">
                <a16:creationId xmlns:a16="http://schemas.microsoft.com/office/drawing/2014/main" id="{47C8BFE7-D049-5163-292B-478AA4A29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66953">
            <a:off x="3481967" y="3376104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5623949-18ED-C9DE-A9CF-B0FA78711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929" y="-391886"/>
            <a:ext cx="4778010" cy="553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47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34">
            <a:extLst>
              <a:ext uri="{FF2B5EF4-FFF2-40B4-BE49-F238E27FC236}">
                <a16:creationId xmlns:a16="http://schemas.microsoft.com/office/drawing/2014/main" id="{3A04CE00-A6AE-5E90-23B0-73BA668F1186}"/>
              </a:ext>
            </a:extLst>
          </p:cNvPr>
          <p:cNvSpPr/>
          <p:nvPr/>
        </p:nvSpPr>
        <p:spPr>
          <a:xfrm rot="16200000" flipH="1">
            <a:off x="5343131" y="865758"/>
            <a:ext cx="4158774" cy="4685035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solidFill>
            <a:srgbClr val="D7194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3343E0-FB99-880C-1D03-D317B2088BC9}"/>
              </a:ext>
            </a:extLst>
          </p:cNvPr>
          <p:cNvSpPr txBox="1"/>
          <p:nvPr/>
        </p:nvSpPr>
        <p:spPr>
          <a:xfrm>
            <a:off x="250825" y="1847602"/>
            <a:ext cx="6483804" cy="3123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80000"/>
              </a:lnSpc>
              <a:spcBef>
                <a:spcPts val="600"/>
              </a:spcBef>
              <a:spcAft>
                <a:spcPts val="750"/>
              </a:spcAft>
            </a:pPr>
            <a:r>
              <a:rPr lang="ru-RU" sz="1800" dirty="0">
                <a:solidFill>
                  <a:srgbClr val="333333"/>
                </a:solidFill>
                <a:latin typeface="Akrobat" panose="00000600000000000000" pitchFamily="50" charset="-52"/>
              </a:rPr>
              <a:t>Фото с вечеринки, пляжа</a:t>
            </a:r>
          </a:p>
          <a:p>
            <a:pPr algn="l">
              <a:lnSpc>
                <a:spcPct val="80000"/>
              </a:lnSpc>
              <a:spcBef>
                <a:spcPts val="600"/>
              </a:spcBef>
              <a:spcAft>
                <a:spcPts val="750"/>
              </a:spcAft>
            </a:pPr>
            <a:r>
              <a:rPr lang="ru-RU" sz="1800" i="0" dirty="0">
                <a:solidFill>
                  <a:srgbClr val="333333"/>
                </a:solidFill>
                <a:effectLst/>
                <a:latin typeface="Akrobat" panose="00000600000000000000" pitchFamily="50" charset="-52"/>
              </a:rPr>
              <a:t>Неадекватный объём</a:t>
            </a:r>
            <a:endParaRPr lang="ru-RU" sz="1800" dirty="0">
              <a:solidFill>
                <a:srgbClr val="333333"/>
              </a:solidFill>
              <a:latin typeface="Akrobat" panose="00000600000000000000" pitchFamily="50" charset="-52"/>
            </a:endParaRPr>
          </a:p>
          <a:p>
            <a:pPr algn="l">
              <a:lnSpc>
                <a:spcPct val="80000"/>
              </a:lnSpc>
              <a:spcBef>
                <a:spcPts val="600"/>
              </a:spcBef>
              <a:spcAft>
                <a:spcPts val="750"/>
              </a:spcAft>
            </a:pPr>
            <a:r>
              <a:rPr lang="ru-RU" sz="1800" i="0" dirty="0">
                <a:solidFill>
                  <a:srgbClr val="333333"/>
                </a:solidFill>
                <a:effectLst/>
                <a:latin typeface="Akrobat" panose="00000600000000000000" pitchFamily="50" charset="-52"/>
              </a:rPr>
              <a:t>Текст без структуры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750"/>
              </a:spcAft>
            </a:pPr>
            <a:r>
              <a:rPr lang="ru-RU" sz="1800" i="0" dirty="0">
                <a:solidFill>
                  <a:srgbClr val="333333"/>
                </a:solidFill>
                <a:effectLst/>
                <a:latin typeface="Akrobat" panose="00000600000000000000" pitchFamily="50" charset="-52"/>
              </a:rPr>
              <a:t>Небрежное оформление (ошибки и опечатки)</a:t>
            </a:r>
          </a:p>
          <a:p>
            <a:pPr algn="l">
              <a:lnSpc>
                <a:spcPct val="80000"/>
              </a:lnSpc>
              <a:spcBef>
                <a:spcPts val="600"/>
              </a:spcBef>
              <a:spcAft>
                <a:spcPts val="750"/>
              </a:spcAft>
            </a:pPr>
            <a:r>
              <a:rPr lang="ru-RU" sz="1800" i="0" dirty="0">
                <a:solidFill>
                  <a:srgbClr val="333333"/>
                </a:solidFill>
                <a:effectLst/>
                <a:latin typeface="Akrobat" panose="00000600000000000000" pitchFamily="50" charset="-52"/>
              </a:rPr>
              <a:t>Чрезмерное количество дипломов и сертификатов</a:t>
            </a:r>
          </a:p>
          <a:p>
            <a:pPr algn="l">
              <a:lnSpc>
                <a:spcPct val="80000"/>
              </a:lnSpc>
              <a:spcBef>
                <a:spcPts val="600"/>
              </a:spcBef>
              <a:spcAft>
                <a:spcPts val="750"/>
              </a:spcAft>
            </a:pPr>
            <a:r>
              <a:rPr lang="ru-RU" sz="1800" i="0" dirty="0">
                <a:solidFill>
                  <a:srgbClr val="333333"/>
                </a:solidFill>
                <a:effectLst/>
                <a:latin typeface="Akrobat" panose="00000600000000000000" pitchFamily="50" charset="-52"/>
              </a:rPr>
              <a:t>Несерьёзный адрес электронной почты</a:t>
            </a:r>
          </a:p>
          <a:p>
            <a:pPr algn="l">
              <a:lnSpc>
                <a:spcPct val="80000"/>
              </a:lnSpc>
              <a:spcBef>
                <a:spcPts val="600"/>
              </a:spcBef>
              <a:spcAft>
                <a:spcPts val="750"/>
              </a:spcAft>
            </a:pPr>
            <a:r>
              <a:rPr lang="ru-RU" sz="1800" i="0" dirty="0">
                <a:solidFill>
                  <a:srgbClr val="333333"/>
                </a:solidFill>
                <a:effectLst/>
                <a:latin typeface="Akrobat" panose="00000600000000000000" pitchFamily="50" charset="-52"/>
              </a:rPr>
              <a:t>Лишние сведения</a:t>
            </a:r>
          </a:p>
          <a:p>
            <a:pPr algn="l">
              <a:lnSpc>
                <a:spcPct val="80000"/>
              </a:lnSpc>
              <a:spcBef>
                <a:spcPts val="600"/>
              </a:spcBef>
              <a:spcAft>
                <a:spcPts val="750"/>
              </a:spcAft>
            </a:pPr>
            <a:r>
              <a:rPr lang="ru-RU" sz="1800" i="0" dirty="0">
                <a:solidFill>
                  <a:srgbClr val="333333"/>
                </a:solidFill>
                <a:effectLst/>
                <a:latin typeface="Akrobat" panose="00000600000000000000" pitchFamily="50" charset="-52"/>
              </a:rPr>
              <a:t>Грубость в тексте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9C2731-5017-DC43-7A5D-DF023006ABD7}"/>
              </a:ext>
            </a:extLst>
          </p:cNvPr>
          <p:cNvSpPr txBox="1"/>
          <p:nvPr/>
        </p:nvSpPr>
        <p:spPr>
          <a:xfrm>
            <a:off x="250825" y="231775"/>
            <a:ext cx="8893175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80000"/>
              </a:lnSpc>
            </a:pPr>
            <a:r>
              <a:rPr lang="ru-RU" sz="6000" dirty="0">
                <a:solidFill>
                  <a:srgbClr val="2DBE64"/>
                </a:solidFill>
                <a:latin typeface="Akrobat Black" panose="00000A00000000000000" pitchFamily="50" charset="-52"/>
              </a:rPr>
              <a:t>АВТОБИОГРАФИЯ?</a:t>
            </a:r>
          </a:p>
          <a:p>
            <a:pPr algn="l">
              <a:lnSpc>
                <a:spcPct val="80000"/>
              </a:lnSpc>
            </a:pPr>
            <a:r>
              <a:rPr lang="ru-RU" sz="6000" i="0" dirty="0">
                <a:solidFill>
                  <a:srgbClr val="2A3137"/>
                </a:solidFill>
                <a:effectLst/>
                <a:latin typeface="Akrobat Black" panose="00000A00000000000000" pitchFamily="50" charset="-52"/>
              </a:rPr>
              <a:t>НЕТ!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3C35C9-8A96-6B49-9540-3E44BD7FD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887" y="688622"/>
            <a:ext cx="5193470" cy="445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55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34">
            <a:extLst>
              <a:ext uri="{FF2B5EF4-FFF2-40B4-BE49-F238E27FC236}">
                <a16:creationId xmlns:a16="http://schemas.microsoft.com/office/drawing/2014/main" id="{E40EE57C-9D65-7CC2-8A04-68D66DC97A83}"/>
              </a:ext>
            </a:extLst>
          </p:cNvPr>
          <p:cNvSpPr/>
          <p:nvPr/>
        </p:nvSpPr>
        <p:spPr>
          <a:xfrm rot="16200000">
            <a:off x="2780169" y="1941650"/>
            <a:ext cx="3882887" cy="1582568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2DB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6803D7-8612-6C44-BD2A-DCC6B5E09F7E}"/>
              </a:ext>
            </a:extLst>
          </p:cNvPr>
          <p:cNvSpPr/>
          <p:nvPr/>
        </p:nvSpPr>
        <p:spPr>
          <a:xfrm>
            <a:off x="4575679" y="0"/>
            <a:ext cx="4568322" cy="5171568"/>
          </a:xfrm>
          <a:prstGeom prst="rect">
            <a:avLst/>
          </a:prstGeom>
          <a:solidFill>
            <a:srgbClr val="D719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4930" name="AutoShape 2" descr="https://lh7-us.googleusercontent.com/MAsNdS5fn11g_x-Zfe5CEfn25vuCAIUtaHyWUA_If49oHtjyacS0gUuBZbuYPQzsrqMNh2-qVyzyAKdTsLlp9fSESQmxgv1yQ2hKJrsbt832xs_puQTT_OdSiaH6T4CaqAr-POtsP8UFWCtlPMJU1Xo6FQ=s2048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4932" name="AutoShape 4" descr="https://lh7-us.googleusercontent.com/MAsNdS5fn11g_x-Zfe5CEfn25vuCAIUtaHyWUA_If49oHtjyacS0gUuBZbuYPQzsrqMNh2-qVyzyAKdTsLlp9fSESQmxgv1yQ2hKJrsbt832xs_puQTT_OdSiaH6T4CaqAr-POtsP8UFWCtlPMJU1Xo6FQ=s2048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4934" name="AutoShape 6" descr="https://lh7-us.googleusercontent.com/MAsNdS5fn11g_x-Zfe5CEfn25vuCAIUtaHyWUA_If49oHtjyacS0gUuBZbuYPQzsrqMNh2-qVyzyAKdTsLlp9fSESQmxgv1yQ2hKJrsbt832xs_puQTT_OdSiaH6T4CaqAr-POtsP8UFWCtlPMJU1Xo6FQ=s2048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897018" y="3546387"/>
            <a:ext cx="3969223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krobat Black" panose="00000A00000000000000" pitchFamily="50" charset="-52"/>
              </a:rPr>
              <a:t>8 958 887 93 19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97018" y="4289096"/>
            <a:ext cx="307251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krobat Black" panose="00000A00000000000000" pitchFamily="50" charset="-52"/>
              </a:rPr>
              <a:t>*7707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65657" y="3518963"/>
            <a:ext cx="1346126" cy="13461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78C0A1-3A4F-B3B8-463F-07B61A95CE29}"/>
              </a:ext>
            </a:extLst>
          </p:cNvPr>
          <p:cNvSpPr txBox="1"/>
          <p:nvPr/>
        </p:nvSpPr>
        <p:spPr>
          <a:xfrm>
            <a:off x="247149" y="686058"/>
            <a:ext cx="4050242" cy="4310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500"/>
              </a:spcAft>
            </a:pP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Фотография </a:t>
            </a: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 </a:t>
            </a:r>
          </a:p>
          <a:p>
            <a:pPr algn="l">
              <a:spcAft>
                <a:spcPts val="1500"/>
              </a:spcAft>
            </a:pP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Конт</a:t>
            </a: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актная информация </a:t>
            </a:r>
          </a:p>
          <a:p>
            <a:pPr algn="l">
              <a:spcAft>
                <a:spcPts val="1500"/>
              </a:spcAft>
            </a:pP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О</a:t>
            </a: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жидаемая должность и позиция</a:t>
            </a:r>
          </a:p>
          <a:p>
            <a:pPr algn="l">
              <a:spcAft>
                <a:spcPts val="1500"/>
              </a:spcAft>
            </a:pP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Пожелания по условиям труда</a:t>
            </a:r>
            <a:endParaRPr lang="ru-RU" sz="1500" b="0" i="0" dirty="0">
              <a:solidFill>
                <a:schemeClr val="tx1"/>
              </a:solidFill>
              <a:effectLst/>
              <a:latin typeface="Akrobat" panose="00000600000000000000" pitchFamily="50" charset="-52"/>
            </a:endParaRPr>
          </a:p>
          <a:p>
            <a:pPr algn="l">
              <a:spcAft>
                <a:spcPts val="1500"/>
              </a:spcAft>
            </a:pP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О </a:t>
            </a: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себе</a:t>
            </a:r>
            <a:b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</a:br>
            <a:b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</a:b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Опыт работы/стажировки</a:t>
            </a:r>
            <a:endParaRPr lang="ru-RU" sz="1500" dirty="0">
              <a:solidFill>
                <a:schemeClr val="tx1"/>
              </a:solidFill>
              <a:latin typeface="Akrobat" panose="00000600000000000000" pitchFamily="50" charset="-52"/>
            </a:endParaRPr>
          </a:p>
          <a:p>
            <a:pPr algn="l">
              <a:spcAft>
                <a:spcPts val="1500"/>
              </a:spcAft>
            </a:pP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Образование</a:t>
            </a:r>
            <a:endParaRPr lang="ru-RU" sz="1500" dirty="0">
              <a:solidFill>
                <a:schemeClr val="tx1"/>
              </a:solidFill>
              <a:latin typeface="Akrobat" panose="00000600000000000000" pitchFamily="50" charset="-52"/>
            </a:endParaRPr>
          </a:p>
          <a:p>
            <a:pPr algn="l">
              <a:spcAft>
                <a:spcPts val="1500"/>
              </a:spcAft>
            </a:pP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Навыки и владение языками</a:t>
            </a: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 </a:t>
            </a:r>
          </a:p>
          <a:p>
            <a:pPr algn="l">
              <a:spcAft>
                <a:spcPts val="1500"/>
              </a:spcAft>
            </a:pP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Р</a:t>
            </a: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екомендации (если есть)</a:t>
            </a:r>
            <a:endParaRPr lang="ru-RU" sz="1500" dirty="0">
              <a:solidFill>
                <a:schemeClr val="tx1"/>
              </a:solidFill>
              <a:latin typeface="Akrobat" panose="00000600000000000000" pitchFamily="50" charset="-52"/>
            </a:endParaRPr>
          </a:p>
          <a:p>
            <a:pPr algn="l">
              <a:lnSpc>
                <a:spcPct val="80000"/>
              </a:lnSpc>
            </a:pP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Прочая информация </a:t>
            </a:r>
          </a:p>
          <a:p>
            <a:pPr algn="l">
              <a:lnSpc>
                <a:spcPct val="80000"/>
              </a:lnSpc>
            </a:pP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(</a:t>
            </a: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ВП</a:t>
            </a: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, готовность к командировкам</a:t>
            </a:r>
            <a:r>
              <a:rPr lang="ru-RU" sz="1500" dirty="0">
                <a:solidFill>
                  <a:schemeClr val="tx1"/>
                </a:solidFill>
                <a:latin typeface="Akrobat" panose="00000600000000000000" pitchFamily="50" charset="-52"/>
              </a:rPr>
              <a:t>/</a:t>
            </a: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переезду и </a:t>
            </a:r>
            <a:r>
              <a:rPr lang="ru-RU" sz="1500" b="0" i="0" dirty="0" err="1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тд</a:t>
            </a:r>
            <a:r>
              <a:rPr lang="ru-RU" sz="1500" b="0" i="0" dirty="0">
                <a:solidFill>
                  <a:schemeClr val="tx1"/>
                </a:solidFill>
                <a:effectLst/>
                <a:latin typeface="Akrobat" panose="00000600000000000000" pitchFamily="50" charset="-52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9951F-7AF2-D4FE-A05B-955E48DA11F4}"/>
              </a:ext>
            </a:extLst>
          </p:cNvPr>
          <p:cNvSpPr txBox="1"/>
          <p:nvPr/>
        </p:nvSpPr>
        <p:spPr>
          <a:xfrm>
            <a:off x="247149" y="206981"/>
            <a:ext cx="432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krobat" panose="00000600000000000000" pitchFamily="50" charset="-52"/>
              </a:rPr>
              <a:t>Памятка  по составлению резюме</a:t>
            </a:r>
          </a:p>
        </p:txBody>
      </p:sp>
      <p:pic>
        <p:nvPicPr>
          <p:cNvPr id="10" name="Picture 4" descr="https://lh6.googleusercontent.com/3qeH0y8juhGpECg5sjwyTQXY7p6OX4cL0zNg3d--0mMV94SIcOgN3DSoXLcVmlLYDrRc4ErSbNhLC1KmjgyULb-OJb6_NLtb2IpW-VrfFpxU_cTfGkAlIcB7281f5Q6ZggEIj6_PRw04aKEdX4iecCMTDg=s2048"/>
          <p:cNvPicPr>
            <a:picLocks noChangeAspect="1" noChangeArrowheads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4834719" y="206981"/>
            <a:ext cx="4050242" cy="52030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photo_2023-12-11_14-26-57.jpg"/>
          <p:cNvPicPr>
            <a:picLocks noChangeAspect="1"/>
          </p:cNvPicPr>
          <p:nvPr/>
        </p:nvPicPr>
        <p:blipFill>
          <a:blip r:embed="rId5"/>
          <a:srcRect l="7166" t="7135" r="6873" b="7218"/>
          <a:stretch>
            <a:fillRect/>
          </a:stretch>
        </p:blipFill>
        <p:spPr>
          <a:xfrm>
            <a:off x="5897018" y="1320341"/>
            <a:ext cx="1925644" cy="1918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lh7-rt.googleusercontent.com/slidesz/AGV_vUeq-WyhiqVJ6Qm6itp0v1g7H4qWFDb5rnpaqTAiOYxUCaCe2tCy5ps4siyU7kMQzN7ujbLMmGMruj1Fmt6CUrkAVLQFMBI5ejstf2BeWlZ7LLmMCbCAZVa2vNGS5TOCOZlgiUd5vHaJlODM0IXg_eWZMArgZn1K=s2048?key=qi4JGbEp9Qq9ecVagJOnX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0825" y="2512010"/>
            <a:ext cx="864235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0000" dirty="0">
                <a:solidFill>
                  <a:srgbClr val="2DBE64"/>
                </a:solidFill>
                <a:latin typeface="Akrobat Black" panose="00000A00000000000000" pitchFamily="50" charset="-52"/>
              </a:rPr>
              <a:t>Ждем </a:t>
            </a:r>
          </a:p>
          <a:p>
            <a:pPr>
              <a:lnSpc>
                <a:spcPct val="80000"/>
              </a:lnSpc>
            </a:pPr>
            <a:r>
              <a:rPr lang="ru-RU" sz="10000" dirty="0">
                <a:solidFill>
                  <a:srgbClr val="FFFFFF"/>
                </a:solidFill>
                <a:latin typeface="Akrobat Black" panose="00000A00000000000000" pitchFamily="50" charset="-52"/>
              </a:rPr>
              <a:t>в команду</a:t>
            </a: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A8165089-05E1-19AA-4365-A369571E2F17}"/>
              </a:ext>
            </a:extLst>
          </p:cNvPr>
          <p:cNvSpPr/>
          <p:nvPr/>
        </p:nvSpPr>
        <p:spPr>
          <a:xfrm rot="19207021">
            <a:off x="5979435" y="-1665652"/>
            <a:ext cx="3337141" cy="6797180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</p:spTree>
    <p:extLst>
      <p:ext uri="{BB962C8B-B14F-4D97-AF65-F5344CB8AC3E}">
        <p14:creationId xmlns:p14="http://schemas.microsoft.com/office/powerpoint/2010/main" val="3200783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194B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0C0B437F-FE15-74BA-9DA5-9C0E63A2F72D}"/>
              </a:ext>
            </a:extLst>
          </p:cNvPr>
          <p:cNvSpPr/>
          <p:nvPr/>
        </p:nvSpPr>
        <p:spPr>
          <a:xfrm rot="5400000" flipH="1">
            <a:off x="4905215" y="931793"/>
            <a:ext cx="5370287" cy="3274468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7" b="96372" l="9990" r="89985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869" y="-239740"/>
            <a:ext cx="8211019" cy="5453403"/>
          </a:xfrm>
          <a:prstGeom prst="rect">
            <a:avLst/>
          </a:prstGeom>
        </p:spPr>
      </p:pic>
      <p:sp>
        <p:nvSpPr>
          <p:cNvPr id="124" name="Google Shape;124;p29"/>
          <p:cNvSpPr txBox="1">
            <a:spLocks noGrp="1"/>
          </p:cNvSpPr>
          <p:nvPr>
            <p:ph type="title"/>
          </p:nvPr>
        </p:nvSpPr>
        <p:spPr>
          <a:xfrm>
            <a:off x="183538" y="514256"/>
            <a:ext cx="3808599" cy="14572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3600" dirty="0">
                <a:solidFill>
                  <a:srgbClr val="FFFFFF"/>
                </a:solidFill>
                <a:latin typeface="Akrobat" panose="00000600000000000000" pitchFamily="50" charset="-52"/>
                <a:ea typeface="Comfortaa"/>
                <a:cs typeface="Comfortaa"/>
                <a:sym typeface="Comfortaa"/>
              </a:rPr>
              <a:t>Наша </a:t>
            </a:r>
            <a:br>
              <a:rPr lang="ru-RU" sz="3600" dirty="0">
                <a:solidFill>
                  <a:srgbClr val="FFFFFF"/>
                </a:solidFill>
                <a:latin typeface="Akrobat" panose="00000600000000000000" pitchFamily="50" charset="-52"/>
                <a:ea typeface="Comfortaa"/>
                <a:cs typeface="Comfortaa"/>
                <a:sym typeface="Comfortaa"/>
              </a:rPr>
            </a:br>
            <a:r>
              <a:rPr lang="ru-RU" sz="3600" dirty="0">
                <a:solidFill>
                  <a:srgbClr val="FFFFFF"/>
                </a:solidFill>
                <a:latin typeface="Akrobat" panose="00000600000000000000" pitchFamily="50" charset="-52"/>
                <a:ea typeface="Comfortaa"/>
                <a:cs typeface="Comfortaa"/>
                <a:sym typeface="Comfortaa"/>
              </a:rPr>
              <a:t>эволюционная </a:t>
            </a:r>
            <a:br>
              <a:rPr lang="ru-RU" sz="3600" dirty="0">
                <a:solidFill>
                  <a:srgbClr val="FFFFFF"/>
                </a:solidFill>
                <a:latin typeface="Akrobat" panose="00000600000000000000" pitchFamily="50" charset="-52"/>
                <a:ea typeface="Comfortaa"/>
                <a:cs typeface="Comfortaa"/>
                <a:sym typeface="Comfortaa"/>
              </a:rPr>
            </a:br>
            <a:r>
              <a:rPr lang="ru-RU" sz="3600" dirty="0">
                <a:solidFill>
                  <a:srgbClr val="FFFFFF"/>
                </a:solidFill>
                <a:latin typeface="Akrobat" panose="00000600000000000000" pitchFamily="50" charset="-52"/>
                <a:ea typeface="Comfortaa"/>
                <a:cs typeface="Comfortaa"/>
                <a:sym typeface="Comfortaa"/>
              </a:rPr>
              <a:t>цель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3538" y="2183407"/>
            <a:ext cx="87096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6000" dirty="0">
                <a:solidFill>
                  <a:srgbClr val="FFFFFF"/>
                </a:solidFill>
                <a:latin typeface="Akrobat Black" panose="00000A00000000000000" pitchFamily="50" charset="-52"/>
              </a:rPr>
              <a:t>Полезная еда </a:t>
            </a:r>
          </a:p>
          <a:p>
            <a:pPr>
              <a:lnSpc>
                <a:spcPct val="80000"/>
              </a:lnSpc>
            </a:pPr>
            <a:r>
              <a:rPr lang="ru-RU" sz="6000" dirty="0">
                <a:solidFill>
                  <a:srgbClr val="FFFFFF"/>
                </a:solidFill>
                <a:latin typeface="Akrobat Black" panose="00000A00000000000000" pitchFamily="50" charset="-52"/>
              </a:rPr>
              <a:t>для здорового питания </a:t>
            </a:r>
          </a:p>
          <a:p>
            <a:pPr>
              <a:lnSpc>
                <a:spcPct val="80000"/>
              </a:lnSpc>
            </a:pPr>
            <a:r>
              <a:rPr lang="ru-RU" sz="6000" dirty="0">
                <a:solidFill>
                  <a:srgbClr val="FFFFFF"/>
                </a:solidFill>
                <a:latin typeface="Akrobat Black" panose="00000A00000000000000" pitchFamily="50" charset="-52"/>
              </a:rPr>
              <a:t>доступна каждому</a:t>
            </a:r>
          </a:p>
        </p:txBody>
      </p:sp>
    </p:spTree>
    <p:extLst>
      <p:ext uri="{BB962C8B-B14F-4D97-AF65-F5344CB8AC3E}">
        <p14:creationId xmlns:p14="http://schemas.microsoft.com/office/powerpoint/2010/main" val="3324645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7;p32"/>
          <p:cNvSpPr txBox="1"/>
          <p:nvPr/>
        </p:nvSpPr>
        <p:spPr>
          <a:xfrm>
            <a:off x="202150" y="3027762"/>
            <a:ext cx="135919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 </a:t>
            </a:r>
            <a:r>
              <a:rPr lang="ru" b="1" dirty="0">
                <a:solidFill>
                  <a:srgbClr val="333333"/>
                </a:solidFill>
                <a:latin typeface="Akrobat" panose="00000600000000000000" pitchFamily="50" charset="-52"/>
              </a:rPr>
              <a:t>“Избенка”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магазины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молочной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продукции</a:t>
            </a:r>
            <a:endParaRPr dirty="0">
              <a:solidFill>
                <a:srgbClr val="333333"/>
              </a:solidFill>
              <a:latin typeface="Akrobat" panose="00000600000000000000" pitchFamily="50" charset="-52"/>
            </a:endParaRPr>
          </a:p>
        </p:txBody>
      </p:sp>
      <p:sp>
        <p:nvSpPr>
          <p:cNvPr id="3" name="Google Shape;158;p32"/>
          <p:cNvSpPr txBox="1"/>
          <p:nvPr/>
        </p:nvSpPr>
        <p:spPr>
          <a:xfrm>
            <a:off x="1601230" y="2469141"/>
            <a:ext cx="1472038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“</a:t>
            </a:r>
            <a:r>
              <a:rPr lang="ru" b="1" dirty="0">
                <a:solidFill>
                  <a:srgbClr val="333333"/>
                </a:solidFill>
                <a:latin typeface="Akrobat" panose="00000600000000000000" pitchFamily="50" charset="-52"/>
              </a:rPr>
              <a:t>Вкусвилл”</a:t>
            </a: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 магазины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с расширенным ассортиментом</a:t>
            </a:r>
            <a:endParaRPr dirty="0">
              <a:solidFill>
                <a:srgbClr val="333333"/>
              </a:solidFill>
              <a:latin typeface="Akrobat" panose="00000600000000000000" pitchFamily="50" charset="-52"/>
            </a:endParaRPr>
          </a:p>
        </p:txBody>
      </p:sp>
      <p:sp>
        <p:nvSpPr>
          <p:cNvPr id="6" name="Google Shape;163;p32"/>
          <p:cNvSpPr txBox="1"/>
          <p:nvPr/>
        </p:nvSpPr>
        <p:spPr>
          <a:xfrm>
            <a:off x="3321355" y="4027235"/>
            <a:ext cx="5673343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dirty="0">
                <a:solidFill>
                  <a:srgbClr val="2DBE64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Наша дружба началась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dirty="0">
                <a:solidFill>
                  <a:srgbClr val="2DBE64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с пакета молока в 2009</a:t>
            </a:r>
            <a:endParaRPr sz="2800" dirty="0">
              <a:solidFill>
                <a:srgbClr val="2DBE64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7453" y="391280"/>
            <a:ext cx="600594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6000" dirty="0">
                <a:solidFill>
                  <a:srgbClr val="2DBE64"/>
                </a:solidFill>
                <a:latin typeface="Akrobat Black" panose="00000A00000000000000" pitchFamily="50" charset="-52"/>
              </a:rPr>
              <a:t>Родом </a:t>
            </a:r>
          </a:p>
          <a:p>
            <a:pPr>
              <a:lnSpc>
                <a:spcPct val="80000"/>
              </a:lnSpc>
            </a:pPr>
            <a:r>
              <a:rPr lang="ru-RU" sz="6000" dirty="0">
                <a:solidFill>
                  <a:srgbClr val="2DBE64"/>
                </a:solidFill>
                <a:latin typeface="Akrobat Black" panose="00000A00000000000000" pitchFamily="50" charset="-52"/>
              </a:rPr>
              <a:t>из избенки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-127591" y="1349375"/>
            <a:ext cx="9271591" cy="3386138"/>
          </a:xfrm>
          <a:prstGeom prst="line">
            <a:avLst/>
          </a:prstGeom>
          <a:ln w="25400">
            <a:solidFill>
              <a:srgbClr val="33333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407626" y="4089836"/>
            <a:ext cx="1111765" cy="498729"/>
            <a:chOff x="407626" y="4089836"/>
            <a:chExt cx="1111765" cy="498729"/>
          </a:xfrm>
        </p:grpSpPr>
        <p:sp>
          <p:nvSpPr>
            <p:cNvPr id="11" name="Полилиния 10"/>
            <p:cNvSpPr/>
            <p:nvPr/>
          </p:nvSpPr>
          <p:spPr>
            <a:xfrm flipH="1" flipV="1">
              <a:off x="567826" y="4089836"/>
              <a:ext cx="791364" cy="498729"/>
            </a:xfrm>
            <a:custGeom>
              <a:avLst/>
              <a:gdLst>
                <a:gd name="connsiteX0" fmla="*/ 8112127 w 10782299"/>
                <a:gd name="connsiteY0" fmla="*/ 0 h 3689688"/>
                <a:gd name="connsiteX1" fmla="*/ 10499721 w 10782299"/>
                <a:gd name="connsiteY1" fmla="*/ 0 h 3689688"/>
                <a:gd name="connsiteX2" fmla="*/ 10782299 w 10782299"/>
                <a:gd name="connsiteY2" fmla="*/ 282578 h 3689688"/>
                <a:gd name="connsiteX3" fmla="*/ 10782299 w 10782299"/>
                <a:gd name="connsiteY3" fmla="*/ 3407109 h 3689688"/>
                <a:gd name="connsiteX4" fmla="*/ 10499721 w 10782299"/>
                <a:gd name="connsiteY4" fmla="*/ 3689687 h 3689688"/>
                <a:gd name="connsiteX5" fmla="*/ 8472909 w 10782299"/>
                <a:gd name="connsiteY5" fmla="*/ 3689687 h 3689688"/>
                <a:gd name="connsiteX6" fmla="*/ 8472899 w 10782299"/>
                <a:gd name="connsiteY6" fmla="*/ 3689688 h 3689688"/>
                <a:gd name="connsiteX7" fmla="*/ 5014499 w 10782299"/>
                <a:gd name="connsiteY7" fmla="*/ 3689688 h 3689688"/>
                <a:gd name="connsiteX8" fmla="*/ 4629149 w 10782299"/>
                <a:gd name="connsiteY8" fmla="*/ 3304338 h 3689688"/>
                <a:gd name="connsiteX9" fmla="*/ 4629149 w 10782299"/>
                <a:gd name="connsiteY9" fmla="*/ 3061572 h 3689688"/>
                <a:gd name="connsiteX10" fmla="*/ 4608509 w 10782299"/>
                <a:gd name="connsiteY10" fmla="*/ 3061572 h 3689688"/>
                <a:gd name="connsiteX11" fmla="*/ 4329112 w 10782299"/>
                <a:gd name="connsiteY11" fmla="*/ 2782175 h 3689688"/>
                <a:gd name="connsiteX12" fmla="*/ 4329112 w 10782299"/>
                <a:gd name="connsiteY12" fmla="*/ 2781301 h 3689688"/>
                <a:gd name="connsiteX13" fmla="*/ 2814646 w 10782299"/>
                <a:gd name="connsiteY13" fmla="*/ 2781301 h 3689688"/>
                <a:gd name="connsiteX14" fmla="*/ 2814637 w 10782299"/>
                <a:gd name="connsiteY14" fmla="*/ 2781302 h 3689688"/>
                <a:gd name="connsiteX15" fmla="*/ 347663 w 10782299"/>
                <a:gd name="connsiteY15" fmla="*/ 2781301 h 3689688"/>
                <a:gd name="connsiteX16" fmla="*/ 0 w 10782299"/>
                <a:gd name="connsiteY16" fmla="*/ 2433638 h 3689688"/>
                <a:gd name="connsiteX17" fmla="*/ 0 w 10782299"/>
                <a:gd name="connsiteY17" fmla="*/ 347664 h 3689688"/>
                <a:gd name="connsiteX18" fmla="*/ 347663 w 10782299"/>
                <a:gd name="connsiteY18" fmla="*/ 1 h 3689688"/>
                <a:gd name="connsiteX19" fmla="*/ 2814638 w 10782299"/>
                <a:gd name="connsiteY19" fmla="*/ 1 h 3689688"/>
                <a:gd name="connsiteX20" fmla="*/ 3162300 w 10782299"/>
                <a:gd name="connsiteY20" fmla="*/ 347664 h 3689688"/>
                <a:gd name="connsiteX21" fmla="*/ 3162300 w 10782299"/>
                <a:gd name="connsiteY21" fmla="*/ 419767 h 3689688"/>
                <a:gd name="connsiteX22" fmla="*/ 3163523 w 10782299"/>
                <a:gd name="connsiteY22" fmla="*/ 423707 h 3689688"/>
                <a:gd name="connsiteX23" fmla="*/ 3271656 w 10782299"/>
                <a:gd name="connsiteY23" fmla="*/ 555019 h 3689688"/>
                <a:gd name="connsiteX24" fmla="*/ 3318440 w 10782299"/>
                <a:gd name="connsiteY24" fmla="*/ 577509 h 3689688"/>
                <a:gd name="connsiteX25" fmla="*/ 5014499 w 10782299"/>
                <a:gd name="connsiteY25" fmla="*/ 577509 h 3689688"/>
                <a:gd name="connsiteX26" fmla="*/ 6033494 w 10782299"/>
                <a:gd name="connsiteY26" fmla="*/ 577509 h 3689688"/>
                <a:gd name="connsiteX27" fmla="*/ 7621702 w 10782299"/>
                <a:gd name="connsiteY27" fmla="*/ 577509 h 3689688"/>
                <a:gd name="connsiteX28" fmla="*/ 7662078 w 10782299"/>
                <a:gd name="connsiteY28" fmla="*/ 564976 h 3689688"/>
                <a:gd name="connsiteX29" fmla="*/ 7820160 w 10782299"/>
                <a:gd name="connsiteY29" fmla="*/ 390619 h 3689688"/>
                <a:gd name="connsiteX30" fmla="*/ 7829549 w 10782299"/>
                <a:gd name="connsiteY30" fmla="*/ 328516 h 3689688"/>
                <a:gd name="connsiteX31" fmla="*/ 7829549 w 10782299"/>
                <a:gd name="connsiteY31" fmla="*/ 282578 h 3689688"/>
                <a:gd name="connsiteX32" fmla="*/ 8112127 w 10782299"/>
                <a:gd name="connsiteY32" fmla="*/ 0 h 3689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782299" h="3689688">
                  <a:moveTo>
                    <a:pt x="8112127" y="0"/>
                  </a:moveTo>
                  <a:lnTo>
                    <a:pt x="10499721" y="0"/>
                  </a:lnTo>
                  <a:cubicBezTo>
                    <a:pt x="10655785" y="0"/>
                    <a:pt x="10782299" y="126514"/>
                    <a:pt x="10782299" y="282578"/>
                  </a:cubicBezTo>
                  <a:lnTo>
                    <a:pt x="10782299" y="3407109"/>
                  </a:lnTo>
                  <a:cubicBezTo>
                    <a:pt x="10782299" y="3563173"/>
                    <a:pt x="10655785" y="3689687"/>
                    <a:pt x="10499721" y="3689687"/>
                  </a:cubicBezTo>
                  <a:lnTo>
                    <a:pt x="8472909" y="3689687"/>
                  </a:lnTo>
                  <a:lnTo>
                    <a:pt x="8472899" y="3689688"/>
                  </a:lnTo>
                  <a:lnTo>
                    <a:pt x="5014499" y="3689688"/>
                  </a:lnTo>
                  <a:cubicBezTo>
                    <a:pt x="4801676" y="3689688"/>
                    <a:pt x="4629149" y="3517161"/>
                    <a:pt x="4629149" y="3304338"/>
                  </a:cubicBezTo>
                  <a:lnTo>
                    <a:pt x="4629149" y="3061572"/>
                  </a:lnTo>
                  <a:lnTo>
                    <a:pt x="4608509" y="3061572"/>
                  </a:lnTo>
                  <a:cubicBezTo>
                    <a:pt x="4608509" y="2907265"/>
                    <a:pt x="4483419" y="2782175"/>
                    <a:pt x="4329112" y="2782175"/>
                  </a:cubicBezTo>
                  <a:lnTo>
                    <a:pt x="4329112" y="2781301"/>
                  </a:lnTo>
                  <a:lnTo>
                    <a:pt x="2814646" y="2781301"/>
                  </a:lnTo>
                  <a:lnTo>
                    <a:pt x="2814637" y="2781302"/>
                  </a:lnTo>
                  <a:lnTo>
                    <a:pt x="347663" y="2781301"/>
                  </a:lnTo>
                  <a:cubicBezTo>
                    <a:pt x="155654" y="2781301"/>
                    <a:pt x="0" y="2625647"/>
                    <a:pt x="0" y="2433638"/>
                  </a:cubicBezTo>
                  <a:lnTo>
                    <a:pt x="0" y="347664"/>
                  </a:lnTo>
                  <a:cubicBezTo>
                    <a:pt x="0" y="155655"/>
                    <a:pt x="155654" y="1"/>
                    <a:pt x="347663" y="1"/>
                  </a:cubicBezTo>
                  <a:lnTo>
                    <a:pt x="2814638" y="1"/>
                  </a:lnTo>
                  <a:cubicBezTo>
                    <a:pt x="3006646" y="1"/>
                    <a:pt x="3162300" y="155655"/>
                    <a:pt x="3162300" y="347664"/>
                  </a:cubicBezTo>
                  <a:lnTo>
                    <a:pt x="3162300" y="419767"/>
                  </a:lnTo>
                  <a:lnTo>
                    <a:pt x="3163523" y="423707"/>
                  </a:lnTo>
                  <a:cubicBezTo>
                    <a:pt x="3186177" y="477267"/>
                    <a:pt x="3224022" y="522838"/>
                    <a:pt x="3271656" y="555019"/>
                  </a:cubicBezTo>
                  <a:lnTo>
                    <a:pt x="3318440" y="577509"/>
                  </a:lnTo>
                  <a:lnTo>
                    <a:pt x="5014499" y="577509"/>
                  </a:lnTo>
                  <a:lnTo>
                    <a:pt x="6033494" y="577509"/>
                  </a:lnTo>
                  <a:lnTo>
                    <a:pt x="7621702" y="577509"/>
                  </a:lnTo>
                  <a:lnTo>
                    <a:pt x="7662078" y="564976"/>
                  </a:lnTo>
                  <a:cubicBezTo>
                    <a:pt x="7737288" y="533165"/>
                    <a:pt x="7795670" y="469358"/>
                    <a:pt x="7820160" y="390619"/>
                  </a:cubicBezTo>
                  <a:lnTo>
                    <a:pt x="7829549" y="328516"/>
                  </a:lnTo>
                  <a:lnTo>
                    <a:pt x="7829549" y="282578"/>
                  </a:lnTo>
                  <a:cubicBezTo>
                    <a:pt x="7829549" y="126514"/>
                    <a:pt x="7956063" y="0"/>
                    <a:pt x="8112127" y="0"/>
                  </a:cubicBezTo>
                  <a:close/>
                </a:path>
              </a:pathLst>
            </a:custGeom>
            <a:solidFill>
              <a:srgbClr val="D7194B"/>
            </a:solidFill>
            <a:ln w="31750">
              <a:solidFill>
                <a:srgbClr val="3333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7626" y="4167064"/>
              <a:ext cx="1111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8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2009 </a:t>
              </a:r>
              <a:r>
                <a:rPr lang="ru-RU" sz="11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г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151305" y="1957172"/>
            <a:ext cx="1111765" cy="498729"/>
            <a:chOff x="407626" y="4089836"/>
            <a:chExt cx="1111765" cy="498729"/>
          </a:xfrm>
        </p:grpSpPr>
        <p:sp>
          <p:nvSpPr>
            <p:cNvPr id="16" name="Полилиния 15"/>
            <p:cNvSpPr/>
            <p:nvPr/>
          </p:nvSpPr>
          <p:spPr>
            <a:xfrm flipH="1" flipV="1">
              <a:off x="567826" y="4089836"/>
              <a:ext cx="791364" cy="498729"/>
            </a:xfrm>
            <a:custGeom>
              <a:avLst/>
              <a:gdLst>
                <a:gd name="connsiteX0" fmla="*/ 8112127 w 10782299"/>
                <a:gd name="connsiteY0" fmla="*/ 0 h 3689688"/>
                <a:gd name="connsiteX1" fmla="*/ 10499721 w 10782299"/>
                <a:gd name="connsiteY1" fmla="*/ 0 h 3689688"/>
                <a:gd name="connsiteX2" fmla="*/ 10782299 w 10782299"/>
                <a:gd name="connsiteY2" fmla="*/ 282578 h 3689688"/>
                <a:gd name="connsiteX3" fmla="*/ 10782299 w 10782299"/>
                <a:gd name="connsiteY3" fmla="*/ 3407109 h 3689688"/>
                <a:gd name="connsiteX4" fmla="*/ 10499721 w 10782299"/>
                <a:gd name="connsiteY4" fmla="*/ 3689687 h 3689688"/>
                <a:gd name="connsiteX5" fmla="*/ 8472909 w 10782299"/>
                <a:gd name="connsiteY5" fmla="*/ 3689687 h 3689688"/>
                <a:gd name="connsiteX6" fmla="*/ 8472899 w 10782299"/>
                <a:gd name="connsiteY6" fmla="*/ 3689688 h 3689688"/>
                <a:gd name="connsiteX7" fmla="*/ 5014499 w 10782299"/>
                <a:gd name="connsiteY7" fmla="*/ 3689688 h 3689688"/>
                <a:gd name="connsiteX8" fmla="*/ 4629149 w 10782299"/>
                <a:gd name="connsiteY8" fmla="*/ 3304338 h 3689688"/>
                <a:gd name="connsiteX9" fmla="*/ 4629149 w 10782299"/>
                <a:gd name="connsiteY9" fmla="*/ 3061572 h 3689688"/>
                <a:gd name="connsiteX10" fmla="*/ 4608509 w 10782299"/>
                <a:gd name="connsiteY10" fmla="*/ 3061572 h 3689688"/>
                <a:gd name="connsiteX11" fmla="*/ 4329112 w 10782299"/>
                <a:gd name="connsiteY11" fmla="*/ 2782175 h 3689688"/>
                <a:gd name="connsiteX12" fmla="*/ 4329112 w 10782299"/>
                <a:gd name="connsiteY12" fmla="*/ 2781301 h 3689688"/>
                <a:gd name="connsiteX13" fmla="*/ 2814646 w 10782299"/>
                <a:gd name="connsiteY13" fmla="*/ 2781301 h 3689688"/>
                <a:gd name="connsiteX14" fmla="*/ 2814637 w 10782299"/>
                <a:gd name="connsiteY14" fmla="*/ 2781302 h 3689688"/>
                <a:gd name="connsiteX15" fmla="*/ 347663 w 10782299"/>
                <a:gd name="connsiteY15" fmla="*/ 2781301 h 3689688"/>
                <a:gd name="connsiteX16" fmla="*/ 0 w 10782299"/>
                <a:gd name="connsiteY16" fmla="*/ 2433638 h 3689688"/>
                <a:gd name="connsiteX17" fmla="*/ 0 w 10782299"/>
                <a:gd name="connsiteY17" fmla="*/ 347664 h 3689688"/>
                <a:gd name="connsiteX18" fmla="*/ 347663 w 10782299"/>
                <a:gd name="connsiteY18" fmla="*/ 1 h 3689688"/>
                <a:gd name="connsiteX19" fmla="*/ 2814638 w 10782299"/>
                <a:gd name="connsiteY19" fmla="*/ 1 h 3689688"/>
                <a:gd name="connsiteX20" fmla="*/ 3162300 w 10782299"/>
                <a:gd name="connsiteY20" fmla="*/ 347664 h 3689688"/>
                <a:gd name="connsiteX21" fmla="*/ 3162300 w 10782299"/>
                <a:gd name="connsiteY21" fmla="*/ 419767 h 3689688"/>
                <a:gd name="connsiteX22" fmla="*/ 3163523 w 10782299"/>
                <a:gd name="connsiteY22" fmla="*/ 423707 h 3689688"/>
                <a:gd name="connsiteX23" fmla="*/ 3271656 w 10782299"/>
                <a:gd name="connsiteY23" fmla="*/ 555019 h 3689688"/>
                <a:gd name="connsiteX24" fmla="*/ 3318440 w 10782299"/>
                <a:gd name="connsiteY24" fmla="*/ 577509 h 3689688"/>
                <a:gd name="connsiteX25" fmla="*/ 5014499 w 10782299"/>
                <a:gd name="connsiteY25" fmla="*/ 577509 h 3689688"/>
                <a:gd name="connsiteX26" fmla="*/ 6033494 w 10782299"/>
                <a:gd name="connsiteY26" fmla="*/ 577509 h 3689688"/>
                <a:gd name="connsiteX27" fmla="*/ 7621702 w 10782299"/>
                <a:gd name="connsiteY27" fmla="*/ 577509 h 3689688"/>
                <a:gd name="connsiteX28" fmla="*/ 7662078 w 10782299"/>
                <a:gd name="connsiteY28" fmla="*/ 564976 h 3689688"/>
                <a:gd name="connsiteX29" fmla="*/ 7820160 w 10782299"/>
                <a:gd name="connsiteY29" fmla="*/ 390619 h 3689688"/>
                <a:gd name="connsiteX30" fmla="*/ 7829549 w 10782299"/>
                <a:gd name="connsiteY30" fmla="*/ 328516 h 3689688"/>
                <a:gd name="connsiteX31" fmla="*/ 7829549 w 10782299"/>
                <a:gd name="connsiteY31" fmla="*/ 282578 h 3689688"/>
                <a:gd name="connsiteX32" fmla="*/ 8112127 w 10782299"/>
                <a:gd name="connsiteY32" fmla="*/ 0 h 3689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782299" h="3689688">
                  <a:moveTo>
                    <a:pt x="8112127" y="0"/>
                  </a:moveTo>
                  <a:lnTo>
                    <a:pt x="10499721" y="0"/>
                  </a:lnTo>
                  <a:cubicBezTo>
                    <a:pt x="10655785" y="0"/>
                    <a:pt x="10782299" y="126514"/>
                    <a:pt x="10782299" y="282578"/>
                  </a:cubicBezTo>
                  <a:lnTo>
                    <a:pt x="10782299" y="3407109"/>
                  </a:lnTo>
                  <a:cubicBezTo>
                    <a:pt x="10782299" y="3563173"/>
                    <a:pt x="10655785" y="3689687"/>
                    <a:pt x="10499721" y="3689687"/>
                  </a:cubicBezTo>
                  <a:lnTo>
                    <a:pt x="8472909" y="3689687"/>
                  </a:lnTo>
                  <a:lnTo>
                    <a:pt x="8472899" y="3689688"/>
                  </a:lnTo>
                  <a:lnTo>
                    <a:pt x="5014499" y="3689688"/>
                  </a:lnTo>
                  <a:cubicBezTo>
                    <a:pt x="4801676" y="3689688"/>
                    <a:pt x="4629149" y="3517161"/>
                    <a:pt x="4629149" y="3304338"/>
                  </a:cubicBezTo>
                  <a:lnTo>
                    <a:pt x="4629149" y="3061572"/>
                  </a:lnTo>
                  <a:lnTo>
                    <a:pt x="4608509" y="3061572"/>
                  </a:lnTo>
                  <a:cubicBezTo>
                    <a:pt x="4608509" y="2907265"/>
                    <a:pt x="4483419" y="2782175"/>
                    <a:pt x="4329112" y="2782175"/>
                  </a:cubicBezTo>
                  <a:lnTo>
                    <a:pt x="4329112" y="2781301"/>
                  </a:lnTo>
                  <a:lnTo>
                    <a:pt x="2814646" y="2781301"/>
                  </a:lnTo>
                  <a:lnTo>
                    <a:pt x="2814637" y="2781302"/>
                  </a:lnTo>
                  <a:lnTo>
                    <a:pt x="347663" y="2781301"/>
                  </a:lnTo>
                  <a:cubicBezTo>
                    <a:pt x="155654" y="2781301"/>
                    <a:pt x="0" y="2625647"/>
                    <a:pt x="0" y="2433638"/>
                  </a:cubicBezTo>
                  <a:lnTo>
                    <a:pt x="0" y="347664"/>
                  </a:lnTo>
                  <a:cubicBezTo>
                    <a:pt x="0" y="155655"/>
                    <a:pt x="155654" y="1"/>
                    <a:pt x="347663" y="1"/>
                  </a:cubicBezTo>
                  <a:lnTo>
                    <a:pt x="2814638" y="1"/>
                  </a:lnTo>
                  <a:cubicBezTo>
                    <a:pt x="3006646" y="1"/>
                    <a:pt x="3162300" y="155655"/>
                    <a:pt x="3162300" y="347664"/>
                  </a:cubicBezTo>
                  <a:lnTo>
                    <a:pt x="3162300" y="419767"/>
                  </a:lnTo>
                  <a:lnTo>
                    <a:pt x="3163523" y="423707"/>
                  </a:lnTo>
                  <a:cubicBezTo>
                    <a:pt x="3186177" y="477267"/>
                    <a:pt x="3224022" y="522838"/>
                    <a:pt x="3271656" y="555019"/>
                  </a:cubicBezTo>
                  <a:lnTo>
                    <a:pt x="3318440" y="577509"/>
                  </a:lnTo>
                  <a:lnTo>
                    <a:pt x="5014499" y="577509"/>
                  </a:lnTo>
                  <a:lnTo>
                    <a:pt x="6033494" y="577509"/>
                  </a:lnTo>
                  <a:lnTo>
                    <a:pt x="7621702" y="577509"/>
                  </a:lnTo>
                  <a:lnTo>
                    <a:pt x="7662078" y="564976"/>
                  </a:lnTo>
                  <a:cubicBezTo>
                    <a:pt x="7737288" y="533165"/>
                    <a:pt x="7795670" y="469358"/>
                    <a:pt x="7820160" y="390619"/>
                  </a:cubicBezTo>
                  <a:lnTo>
                    <a:pt x="7829549" y="328516"/>
                  </a:lnTo>
                  <a:lnTo>
                    <a:pt x="7829549" y="282578"/>
                  </a:lnTo>
                  <a:cubicBezTo>
                    <a:pt x="7829549" y="126514"/>
                    <a:pt x="7956063" y="0"/>
                    <a:pt x="8112127" y="0"/>
                  </a:cubicBezTo>
                  <a:close/>
                </a:path>
              </a:pathLst>
            </a:custGeom>
            <a:solidFill>
              <a:srgbClr val="D7194B"/>
            </a:solidFill>
            <a:ln w="31750">
              <a:solidFill>
                <a:srgbClr val="3333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Akrobat" panose="00000600000000000000" pitchFamily="50" charset="-52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07626" y="4167064"/>
              <a:ext cx="1111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8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2019 </a:t>
              </a:r>
              <a:r>
                <a:rPr lang="ru-RU" sz="11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г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641915" y="2529033"/>
            <a:ext cx="1111765" cy="498729"/>
            <a:chOff x="407626" y="4089836"/>
            <a:chExt cx="1111765" cy="498729"/>
          </a:xfrm>
        </p:grpSpPr>
        <p:sp>
          <p:nvSpPr>
            <p:cNvPr id="19" name="Полилиния 18"/>
            <p:cNvSpPr/>
            <p:nvPr/>
          </p:nvSpPr>
          <p:spPr>
            <a:xfrm flipH="1" flipV="1">
              <a:off x="567826" y="4089836"/>
              <a:ext cx="791364" cy="498729"/>
            </a:xfrm>
            <a:custGeom>
              <a:avLst/>
              <a:gdLst>
                <a:gd name="connsiteX0" fmla="*/ 8112127 w 10782299"/>
                <a:gd name="connsiteY0" fmla="*/ 0 h 3689688"/>
                <a:gd name="connsiteX1" fmla="*/ 10499721 w 10782299"/>
                <a:gd name="connsiteY1" fmla="*/ 0 h 3689688"/>
                <a:gd name="connsiteX2" fmla="*/ 10782299 w 10782299"/>
                <a:gd name="connsiteY2" fmla="*/ 282578 h 3689688"/>
                <a:gd name="connsiteX3" fmla="*/ 10782299 w 10782299"/>
                <a:gd name="connsiteY3" fmla="*/ 3407109 h 3689688"/>
                <a:gd name="connsiteX4" fmla="*/ 10499721 w 10782299"/>
                <a:gd name="connsiteY4" fmla="*/ 3689687 h 3689688"/>
                <a:gd name="connsiteX5" fmla="*/ 8472909 w 10782299"/>
                <a:gd name="connsiteY5" fmla="*/ 3689687 h 3689688"/>
                <a:gd name="connsiteX6" fmla="*/ 8472899 w 10782299"/>
                <a:gd name="connsiteY6" fmla="*/ 3689688 h 3689688"/>
                <a:gd name="connsiteX7" fmla="*/ 5014499 w 10782299"/>
                <a:gd name="connsiteY7" fmla="*/ 3689688 h 3689688"/>
                <a:gd name="connsiteX8" fmla="*/ 4629149 w 10782299"/>
                <a:gd name="connsiteY8" fmla="*/ 3304338 h 3689688"/>
                <a:gd name="connsiteX9" fmla="*/ 4629149 w 10782299"/>
                <a:gd name="connsiteY9" fmla="*/ 3061572 h 3689688"/>
                <a:gd name="connsiteX10" fmla="*/ 4608509 w 10782299"/>
                <a:gd name="connsiteY10" fmla="*/ 3061572 h 3689688"/>
                <a:gd name="connsiteX11" fmla="*/ 4329112 w 10782299"/>
                <a:gd name="connsiteY11" fmla="*/ 2782175 h 3689688"/>
                <a:gd name="connsiteX12" fmla="*/ 4329112 w 10782299"/>
                <a:gd name="connsiteY12" fmla="*/ 2781301 h 3689688"/>
                <a:gd name="connsiteX13" fmla="*/ 2814646 w 10782299"/>
                <a:gd name="connsiteY13" fmla="*/ 2781301 h 3689688"/>
                <a:gd name="connsiteX14" fmla="*/ 2814637 w 10782299"/>
                <a:gd name="connsiteY14" fmla="*/ 2781302 h 3689688"/>
                <a:gd name="connsiteX15" fmla="*/ 347663 w 10782299"/>
                <a:gd name="connsiteY15" fmla="*/ 2781301 h 3689688"/>
                <a:gd name="connsiteX16" fmla="*/ 0 w 10782299"/>
                <a:gd name="connsiteY16" fmla="*/ 2433638 h 3689688"/>
                <a:gd name="connsiteX17" fmla="*/ 0 w 10782299"/>
                <a:gd name="connsiteY17" fmla="*/ 347664 h 3689688"/>
                <a:gd name="connsiteX18" fmla="*/ 347663 w 10782299"/>
                <a:gd name="connsiteY18" fmla="*/ 1 h 3689688"/>
                <a:gd name="connsiteX19" fmla="*/ 2814638 w 10782299"/>
                <a:gd name="connsiteY19" fmla="*/ 1 h 3689688"/>
                <a:gd name="connsiteX20" fmla="*/ 3162300 w 10782299"/>
                <a:gd name="connsiteY20" fmla="*/ 347664 h 3689688"/>
                <a:gd name="connsiteX21" fmla="*/ 3162300 w 10782299"/>
                <a:gd name="connsiteY21" fmla="*/ 419767 h 3689688"/>
                <a:gd name="connsiteX22" fmla="*/ 3163523 w 10782299"/>
                <a:gd name="connsiteY22" fmla="*/ 423707 h 3689688"/>
                <a:gd name="connsiteX23" fmla="*/ 3271656 w 10782299"/>
                <a:gd name="connsiteY23" fmla="*/ 555019 h 3689688"/>
                <a:gd name="connsiteX24" fmla="*/ 3318440 w 10782299"/>
                <a:gd name="connsiteY24" fmla="*/ 577509 h 3689688"/>
                <a:gd name="connsiteX25" fmla="*/ 5014499 w 10782299"/>
                <a:gd name="connsiteY25" fmla="*/ 577509 h 3689688"/>
                <a:gd name="connsiteX26" fmla="*/ 6033494 w 10782299"/>
                <a:gd name="connsiteY26" fmla="*/ 577509 h 3689688"/>
                <a:gd name="connsiteX27" fmla="*/ 7621702 w 10782299"/>
                <a:gd name="connsiteY27" fmla="*/ 577509 h 3689688"/>
                <a:gd name="connsiteX28" fmla="*/ 7662078 w 10782299"/>
                <a:gd name="connsiteY28" fmla="*/ 564976 h 3689688"/>
                <a:gd name="connsiteX29" fmla="*/ 7820160 w 10782299"/>
                <a:gd name="connsiteY29" fmla="*/ 390619 h 3689688"/>
                <a:gd name="connsiteX30" fmla="*/ 7829549 w 10782299"/>
                <a:gd name="connsiteY30" fmla="*/ 328516 h 3689688"/>
                <a:gd name="connsiteX31" fmla="*/ 7829549 w 10782299"/>
                <a:gd name="connsiteY31" fmla="*/ 282578 h 3689688"/>
                <a:gd name="connsiteX32" fmla="*/ 8112127 w 10782299"/>
                <a:gd name="connsiteY32" fmla="*/ 0 h 3689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782299" h="3689688">
                  <a:moveTo>
                    <a:pt x="8112127" y="0"/>
                  </a:moveTo>
                  <a:lnTo>
                    <a:pt x="10499721" y="0"/>
                  </a:lnTo>
                  <a:cubicBezTo>
                    <a:pt x="10655785" y="0"/>
                    <a:pt x="10782299" y="126514"/>
                    <a:pt x="10782299" y="282578"/>
                  </a:cubicBezTo>
                  <a:lnTo>
                    <a:pt x="10782299" y="3407109"/>
                  </a:lnTo>
                  <a:cubicBezTo>
                    <a:pt x="10782299" y="3563173"/>
                    <a:pt x="10655785" y="3689687"/>
                    <a:pt x="10499721" y="3689687"/>
                  </a:cubicBezTo>
                  <a:lnTo>
                    <a:pt x="8472909" y="3689687"/>
                  </a:lnTo>
                  <a:lnTo>
                    <a:pt x="8472899" y="3689688"/>
                  </a:lnTo>
                  <a:lnTo>
                    <a:pt x="5014499" y="3689688"/>
                  </a:lnTo>
                  <a:cubicBezTo>
                    <a:pt x="4801676" y="3689688"/>
                    <a:pt x="4629149" y="3517161"/>
                    <a:pt x="4629149" y="3304338"/>
                  </a:cubicBezTo>
                  <a:lnTo>
                    <a:pt x="4629149" y="3061572"/>
                  </a:lnTo>
                  <a:lnTo>
                    <a:pt x="4608509" y="3061572"/>
                  </a:lnTo>
                  <a:cubicBezTo>
                    <a:pt x="4608509" y="2907265"/>
                    <a:pt x="4483419" y="2782175"/>
                    <a:pt x="4329112" y="2782175"/>
                  </a:cubicBezTo>
                  <a:lnTo>
                    <a:pt x="4329112" y="2781301"/>
                  </a:lnTo>
                  <a:lnTo>
                    <a:pt x="2814646" y="2781301"/>
                  </a:lnTo>
                  <a:lnTo>
                    <a:pt x="2814637" y="2781302"/>
                  </a:lnTo>
                  <a:lnTo>
                    <a:pt x="347663" y="2781301"/>
                  </a:lnTo>
                  <a:cubicBezTo>
                    <a:pt x="155654" y="2781301"/>
                    <a:pt x="0" y="2625647"/>
                    <a:pt x="0" y="2433638"/>
                  </a:cubicBezTo>
                  <a:lnTo>
                    <a:pt x="0" y="347664"/>
                  </a:lnTo>
                  <a:cubicBezTo>
                    <a:pt x="0" y="155655"/>
                    <a:pt x="155654" y="1"/>
                    <a:pt x="347663" y="1"/>
                  </a:cubicBezTo>
                  <a:lnTo>
                    <a:pt x="2814638" y="1"/>
                  </a:lnTo>
                  <a:cubicBezTo>
                    <a:pt x="3006646" y="1"/>
                    <a:pt x="3162300" y="155655"/>
                    <a:pt x="3162300" y="347664"/>
                  </a:cubicBezTo>
                  <a:lnTo>
                    <a:pt x="3162300" y="419767"/>
                  </a:lnTo>
                  <a:lnTo>
                    <a:pt x="3163523" y="423707"/>
                  </a:lnTo>
                  <a:cubicBezTo>
                    <a:pt x="3186177" y="477267"/>
                    <a:pt x="3224022" y="522838"/>
                    <a:pt x="3271656" y="555019"/>
                  </a:cubicBezTo>
                  <a:lnTo>
                    <a:pt x="3318440" y="577509"/>
                  </a:lnTo>
                  <a:lnTo>
                    <a:pt x="5014499" y="577509"/>
                  </a:lnTo>
                  <a:lnTo>
                    <a:pt x="6033494" y="577509"/>
                  </a:lnTo>
                  <a:lnTo>
                    <a:pt x="7621702" y="577509"/>
                  </a:lnTo>
                  <a:lnTo>
                    <a:pt x="7662078" y="564976"/>
                  </a:lnTo>
                  <a:cubicBezTo>
                    <a:pt x="7737288" y="533165"/>
                    <a:pt x="7795670" y="469358"/>
                    <a:pt x="7820160" y="390619"/>
                  </a:cubicBezTo>
                  <a:lnTo>
                    <a:pt x="7829549" y="328516"/>
                  </a:lnTo>
                  <a:lnTo>
                    <a:pt x="7829549" y="282578"/>
                  </a:lnTo>
                  <a:cubicBezTo>
                    <a:pt x="7829549" y="126514"/>
                    <a:pt x="7956063" y="0"/>
                    <a:pt x="8112127" y="0"/>
                  </a:cubicBezTo>
                  <a:close/>
                </a:path>
              </a:pathLst>
            </a:custGeom>
            <a:solidFill>
              <a:srgbClr val="D7194B"/>
            </a:solidFill>
            <a:ln w="31750">
              <a:solidFill>
                <a:srgbClr val="3333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Akrobat" panose="00000600000000000000" pitchFamily="50" charset="-5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07626" y="4167064"/>
              <a:ext cx="1111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8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2018 </a:t>
              </a:r>
              <a:r>
                <a:rPr lang="ru-RU" sz="11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г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189812" y="3027762"/>
            <a:ext cx="1111765" cy="498729"/>
            <a:chOff x="407626" y="4089836"/>
            <a:chExt cx="1111765" cy="498729"/>
          </a:xfrm>
        </p:grpSpPr>
        <p:sp>
          <p:nvSpPr>
            <p:cNvPr id="22" name="Полилиния 21"/>
            <p:cNvSpPr/>
            <p:nvPr/>
          </p:nvSpPr>
          <p:spPr>
            <a:xfrm flipH="1" flipV="1">
              <a:off x="567826" y="4089836"/>
              <a:ext cx="791364" cy="498729"/>
            </a:xfrm>
            <a:custGeom>
              <a:avLst/>
              <a:gdLst>
                <a:gd name="connsiteX0" fmla="*/ 8112127 w 10782299"/>
                <a:gd name="connsiteY0" fmla="*/ 0 h 3689688"/>
                <a:gd name="connsiteX1" fmla="*/ 10499721 w 10782299"/>
                <a:gd name="connsiteY1" fmla="*/ 0 h 3689688"/>
                <a:gd name="connsiteX2" fmla="*/ 10782299 w 10782299"/>
                <a:gd name="connsiteY2" fmla="*/ 282578 h 3689688"/>
                <a:gd name="connsiteX3" fmla="*/ 10782299 w 10782299"/>
                <a:gd name="connsiteY3" fmla="*/ 3407109 h 3689688"/>
                <a:gd name="connsiteX4" fmla="*/ 10499721 w 10782299"/>
                <a:gd name="connsiteY4" fmla="*/ 3689687 h 3689688"/>
                <a:gd name="connsiteX5" fmla="*/ 8472909 w 10782299"/>
                <a:gd name="connsiteY5" fmla="*/ 3689687 h 3689688"/>
                <a:gd name="connsiteX6" fmla="*/ 8472899 w 10782299"/>
                <a:gd name="connsiteY6" fmla="*/ 3689688 h 3689688"/>
                <a:gd name="connsiteX7" fmla="*/ 5014499 w 10782299"/>
                <a:gd name="connsiteY7" fmla="*/ 3689688 h 3689688"/>
                <a:gd name="connsiteX8" fmla="*/ 4629149 w 10782299"/>
                <a:gd name="connsiteY8" fmla="*/ 3304338 h 3689688"/>
                <a:gd name="connsiteX9" fmla="*/ 4629149 w 10782299"/>
                <a:gd name="connsiteY9" fmla="*/ 3061572 h 3689688"/>
                <a:gd name="connsiteX10" fmla="*/ 4608509 w 10782299"/>
                <a:gd name="connsiteY10" fmla="*/ 3061572 h 3689688"/>
                <a:gd name="connsiteX11" fmla="*/ 4329112 w 10782299"/>
                <a:gd name="connsiteY11" fmla="*/ 2782175 h 3689688"/>
                <a:gd name="connsiteX12" fmla="*/ 4329112 w 10782299"/>
                <a:gd name="connsiteY12" fmla="*/ 2781301 h 3689688"/>
                <a:gd name="connsiteX13" fmla="*/ 2814646 w 10782299"/>
                <a:gd name="connsiteY13" fmla="*/ 2781301 h 3689688"/>
                <a:gd name="connsiteX14" fmla="*/ 2814637 w 10782299"/>
                <a:gd name="connsiteY14" fmla="*/ 2781302 h 3689688"/>
                <a:gd name="connsiteX15" fmla="*/ 347663 w 10782299"/>
                <a:gd name="connsiteY15" fmla="*/ 2781301 h 3689688"/>
                <a:gd name="connsiteX16" fmla="*/ 0 w 10782299"/>
                <a:gd name="connsiteY16" fmla="*/ 2433638 h 3689688"/>
                <a:gd name="connsiteX17" fmla="*/ 0 w 10782299"/>
                <a:gd name="connsiteY17" fmla="*/ 347664 h 3689688"/>
                <a:gd name="connsiteX18" fmla="*/ 347663 w 10782299"/>
                <a:gd name="connsiteY18" fmla="*/ 1 h 3689688"/>
                <a:gd name="connsiteX19" fmla="*/ 2814638 w 10782299"/>
                <a:gd name="connsiteY19" fmla="*/ 1 h 3689688"/>
                <a:gd name="connsiteX20" fmla="*/ 3162300 w 10782299"/>
                <a:gd name="connsiteY20" fmla="*/ 347664 h 3689688"/>
                <a:gd name="connsiteX21" fmla="*/ 3162300 w 10782299"/>
                <a:gd name="connsiteY21" fmla="*/ 419767 h 3689688"/>
                <a:gd name="connsiteX22" fmla="*/ 3163523 w 10782299"/>
                <a:gd name="connsiteY22" fmla="*/ 423707 h 3689688"/>
                <a:gd name="connsiteX23" fmla="*/ 3271656 w 10782299"/>
                <a:gd name="connsiteY23" fmla="*/ 555019 h 3689688"/>
                <a:gd name="connsiteX24" fmla="*/ 3318440 w 10782299"/>
                <a:gd name="connsiteY24" fmla="*/ 577509 h 3689688"/>
                <a:gd name="connsiteX25" fmla="*/ 5014499 w 10782299"/>
                <a:gd name="connsiteY25" fmla="*/ 577509 h 3689688"/>
                <a:gd name="connsiteX26" fmla="*/ 6033494 w 10782299"/>
                <a:gd name="connsiteY26" fmla="*/ 577509 h 3689688"/>
                <a:gd name="connsiteX27" fmla="*/ 7621702 w 10782299"/>
                <a:gd name="connsiteY27" fmla="*/ 577509 h 3689688"/>
                <a:gd name="connsiteX28" fmla="*/ 7662078 w 10782299"/>
                <a:gd name="connsiteY28" fmla="*/ 564976 h 3689688"/>
                <a:gd name="connsiteX29" fmla="*/ 7820160 w 10782299"/>
                <a:gd name="connsiteY29" fmla="*/ 390619 h 3689688"/>
                <a:gd name="connsiteX30" fmla="*/ 7829549 w 10782299"/>
                <a:gd name="connsiteY30" fmla="*/ 328516 h 3689688"/>
                <a:gd name="connsiteX31" fmla="*/ 7829549 w 10782299"/>
                <a:gd name="connsiteY31" fmla="*/ 282578 h 3689688"/>
                <a:gd name="connsiteX32" fmla="*/ 8112127 w 10782299"/>
                <a:gd name="connsiteY32" fmla="*/ 0 h 3689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782299" h="3689688">
                  <a:moveTo>
                    <a:pt x="8112127" y="0"/>
                  </a:moveTo>
                  <a:lnTo>
                    <a:pt x="10499721" y="0"/>
                  </a:lnTo>
                  <a:cubicBezTo>
                    <a:pt x="10655785" y="0"/>
                    <a:pt x="10782299" y="126514"/>
                    <a:pt x="10782299" y="282578"/>
                  </a:cubicBezTo>
                  <a:lnTo>
                    <a:pt x="10782299" y="3407109"/>
                  </a:lnTo>
                  <a:cubicBezTo>
                    <a:pt x="10782299" y="3563173"/>
                    <a:pt x="10655785" y="3689687"/>
                    <a:pt x="10499721" y="3689687"/>
                  </a:cubicBezTo>
                  <a:lnTo>
                    <a:pt x="8472909" y="3689687"/>
                  </a:lnTo>
                  <a:lnTo>
                    <a:pt x="8472899" y="3689688"/>
                  </a:lnTo>
                  <a:lnTo>
                    <a:pt x="5014499" y="3689688"/>
                  </a:lnTo>
                  <a:cubicBezTo>
                    <a:pt x="4801676" y="3689688"/>
                    <a:pt x="4629149" y="3517161"/>
                    <a:pt x="4629149" y="3304338"/>
                  </a:cubicBezTo>
                  <a:lnTo>
                    <a:pt x="4629149" y="3061572"/>
                  </a:lnTo>
                  <a:lnTo>
                    <a:pt x="4608509" y="3061572"/>
                  </a:lnTo>
                  <a:cubicBezTo>
                    <a:pt x="4608509" y="2907265"/>
                    <a:pt x="4483419" y="2782175"/>
                    <a:pt x="4329112" y="2782175"/>
                  </a:cubicBezTo>
                  <a:lnTo>
                    <a:pt x="4329112" y="2781301"/>
                  </a:lnTo>
                  <a:lnTo>
                    <a:pt x="2814646" y="2781301"/>
                  </a:lnTo>
                  <a:lnTo>
                    <a:pt x="2814637" y="2781302"/>
                  </a:lnTo>
                  <a:lnTo>
                    <a:pt x="347663" y="2781301"/>
                  </a:lnTo>
                  <a:cubicBezTo>
                    <a:pt x="155654" y="2781301"/>
                    <a:pt x="0" y="2625647"/>
                    <a:pt x="0" y="2433638"/>
                  </a:cubicBezTo>
                  <a:lnTo>
                    <a:pt x="0" y="347664"/>
                  </a:lnTo>
                  <a:cubicBezTo>
                    <a:pt x="0" y="155655"/>
                    <a:pt x="155654" y="1"/>
                    <a:pt x="347663" y="1"/>
                  </a:cubicBezTo>
                  <a:lnTo>
                    <a:pt x="2814638" y="1"/>
                  </a:lnTo>
                  <a:cubicBezTo>
                    <a:pt x="3006646" y="1"/>
                    <a:pt x="3162300" y="155655"/>
                    <a:pt x="3162300" y="347664"/>
                  </a:cubicBezTo>
                  <a:lnTo>
                    <a:pt x="3162300" y="419767"/>
                  </a:lnTo>
                  <a:lnTo>
                    <a:pt x="3163523" y="423707"/>
                  </a:lnTo>
                  <a:cubicBezTo>
                    <a:pt x="3186177" y="477267"/>
                    <a:pt x="3224022" y="522838"/>
                    <a:pt x="3271656" y="555019"/>
                  </a:cubicBezTo>
                  <a:lnTo>
                    <a:pt x="3318440" y="577509"/>
                  </a:lnTo>
                  <a:lnTo>
                    <a:pt x="5014499" y="577509"/>
                  </a:lnTo>
                  <a:lnTo>
                    <a:pt x="6033494" y="577509"/>
                  </a:lnTo>
                  <a:lnTo>
                    <a:pt x="7621702" y="577509"/>
                  </a:lnTo>
                  <a:lnTo>
                    <a:pt x="7662078" y="564976"/>
                  </a:lnTo>
                  <a:cubicBezTo>
                    <a:pt x="7737288" y="533165"/>
                    <a:pt x="7795670" y="469358"/>
                    <a:pt x="7820160" y="390619"/>
                  </a:cubicBezTo>
                  <a:lnTo>
                    <a:pt x="7829549" y="328516"/>
                  </a:lnTo>
                  <a:lnTo>
                    <a:pt x="7829549" y="282578"/>
                  </a:lnTo>
                  <a:cubicBezTo>
                    <a:pt x="7829549" y="126514"/>
                    <a:pt x="7956063" y="0"/>
                    <a:pt x="8112127" y="0"/>
                  </a:cubicBezTo>
                  <a:close/>
                </a:path>
              </a:pathLst>
            </a:custGeom>
            <a:solidFill>
              <a:srgbClr val="D7194B"/>
            </a:solidFill>
            <a:ln w="31750">
              <a:solidFill>
                <a:srgbClr val="3333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Akrobat" panose="00000600000000000000" pitchFamily="50" charset="-52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07626" y="4167064"/>
              <a:ext cx="1111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8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2017 </a:t>
              </a:r>
              <a:r>
                <a:rPr lang="ru-RU" sz="11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г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813923" y="3515551"/>
            <a:ext cx="1111765" cy="498729"/>
            <a:chOff x="407626" y="4089836"/>
            <a:chExt cx="1111765" cy="498729"/>
          </a:xfrm>
        </p:grpSpPr>
        <p:sp>
          <p:nvSpPr>
            <p:cNvPr id="25" name="Полилиния 24"/>
            <p:cNvSpPr/>
            <p:nvPr/>
          </p:nvSpPr>
          <p:spPr>
            <a:xfrm flipH="1" flipV="1">
              <a:off x="567826" y="4089836"/>
              <a:ext cx="791364" cy="498729"/>
            </a:xfrm>
            <a:custGeom>
              <a:avLst/>
              <a:gdLst>
                <a:gd name="connsiteX0" fmla="*/ 8112127 w 10782299"/>
                <a:gd name="connsiteY0" fmla="*/ 0 h 3689688"/>
                <a:gd name="connsiteX1" fmla="*/ 10499721 w 10782299"/>
                <a:gd name="connsiteY1" fmla="*/ 0 h 3689688"/>
                <a:gd name="connsiteX2" fmla="*/ 10782299 w 10782299"/>
                <a:gd name="connsiteY2" fmla="*/ 282578 h 3689688"/>
                <a:gd name="connsiteX3" fmla="*/ 10782299 w 10782299"/>
                <a:gd name="connsiteY3" fmla="*/ 3407109 h 3689688"/>
                <a:gd name="connsiteX4" fmla="*/ 10499721 w 10782299"/>
                <a:gd name="connsiteY4" fmla="*/ 3689687 h 3689688"/>
                <a:gd name="connsiteX5" fmla="*/ 8472909 w 10782299"/>
                <a:gd name="connsiteY5" fmla="*/ 3689687 h 3689688"/>
                <a:gd name="connsiteX6" fmla="*/ 8472899 w 10782299"/>
                <a:gd name="connsiteY6" fmla="*/ 3689688 h 3689688"/>
                <a:gd name="connsiteX7" fmla="*/ 5014499 w 10782299"/>
                <a:gd name="connsiteY7" fmla="*/ 3689688 h 3689688"/>
                <a:gd name="connsiteX8" fmla="*/ 4629149 w 10782299"/>
                <a:gd name="connsiteY8" fmla="*/ 3304338 h 3689688"/>
                <a:gd name="connsiteX9" fmla="*/ 4629149 w 10782299"/>
                <a:gd name="connsiteY9" fmla="*/ 3061572 h 3689688"/>
                <a:gd name="connsiteX10" fmla="*/ 4608509 w 10782299"/>
                <a:gd name="connsiteY10" fmla="*/ 3061572 h 3689688"/>
                <a:gd name="connsiteX11" fmla="*/ 4329112 w 10782299"/>
                <a:gd name="connsiteY11" fmla="*/ 2782175 h 3689688"/>
                <a:gd name="connsiteX12" fmla="*/ 4329112 w 10782299"/>
                <a:gd name="connsiteY12" fmla="*/ 2781301 h 3689688"/>
                <a:gd name="connsiteX13" fmla="*/ 2814646 w 10782299"/>
                <a:gd name="connsiteY13" fmla="*/ 2781301 h 3689688"/>
                <a:gd name="connsiteX14" fmla="*/ 2814637 w 10782299"/>
                <a:gd name="connsiteY14" fmla="*/ 2781302 h 3689688"/>
                <a:gd name="connsiteX15" fmla="*/ 347663 w 10782299"/>
                <a:gd name="connsiteY15" fmla="*/ 2781301 h 3689688"/>
                <a:gd name="connsiteX16" fmla="*/ 0 w 10782299"/>
                <a:gd name="connsiteY16" fmla="*/ 2433638 h 3689688"/>
                <a:gd name="connsiteX17" fmla="*/ 0 w 10782299"/>
                <a:gd name="connsiteY17" fmla="*/ 347664 h 3689688"/>
                <a:gd name="connsiteX18" fmla="*/ 347663 w 10782299"/>
                <a:gd name="connsiteY18" fmla="*/ 1 h 3689688"/>
                <a:gd name="connsiteX19" fmla="*/ 2814638 w 10782299"/>
                <a:gd name="connsiteY19" fmla="*/ 1 h 3689688"/>
                <a:gd name="connsiteX20" fmla="*/ 3162300 w 10782299"/>
                <a:gd name="connsiteY20" fmla="*/ 347664 h 3689688"/>
                <a:gd name="connsiteX21" fmla="*/ 3162300 w 10782299"/>
                <a:gd name="connsiteY21" fmla="*/ 419767 h 3689688"/>
                <a:gd name="connsiteX22" fmla="*/ 3163523 w 10782299"/>
                <a:gd name="connsiteY22" fmla="*/ 423707 h 3689688"/>
                <a:gd name="connsiteX23" fmla="*/ 3271656 w 10782299"/>
                <a:gd name="connsiteY23" fmla="*/ 555019 h 3689688"/>
                <a:gd name="connsiteX24" fmla="*/ 3318440 w 10782299"/>
                <a:gd name="connsiteY24" fmla="*/ 577509 h 3689688"/>
                <a:gd name="connsiteX25" fmla="*/ 5014499 w 10782299"/>
                <a:gd name="connsiteY25" fmla="*/ 577509 h 3689688"/>
                <a:gd name="connsiteX26" fmla="*/ 6033494 w 10782299"/>
                <a:gd name="connsiteY26" fmla="*/ 577509 h 3689688"/>
                <a:gd name="connsiteX27" fmla="*/ 7621702 w 10782299"/>
                <a:gd name="connsiteY27" fmla="*/ 577509 h 3689688"/>
                <a:gd name="connsiteX28" fmla="*/ 7662078 w 10782299"/>
                <a:gd name="connsiteY28" fmla="*/ 564976 h 3689688"/>
                <a:gd name="connsiteX29" fmla="*/ 7820160 w 10782299"/>
                <a:gd name="connsiteY29" fmla="*/ 390619 h 3689688"/>
                <a:gd name="connsiteX30" fmla="*/ 7829549 w 10782299"/>
                <a:gd name="connsiteY30" fmla="*/ 328516 h 3689688"/>
                <a:gd name="connsiteX31" fmla="*/ 7829549 w 10782299"/>
                <a:gd name="connsiteY31" fmla="*/ 282578 h 3689688"/>
                <a:gd name="connsiteX32" fmla="*/ 8112127 w 10782299"/>
                <a:gd name="connsiteY32" fmla="*/ 0 h 3689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782299" h="3689688">
                  <a:moveTo>
                    <a:pt x="8112127" y="0"/>
                  </a:moveTo>
                  <a:lnTo>
                    <a:pt x="10499721" y="0"/>
                  </a:lnTo>
                  <a:cubicBezTo>
                    <a:pt x="10655785" y="0"/>
                    <a:pt x="10782299" y="126514"/>
                    <a:pt x="10782299" y="282578"/>
                  </a:cubicBezTo>
                  <a:lnTo>
                    <a:pt x="10782299" y="3407109"/>
                  </a:lnTo>
                  <a:cubicBezTo>
                    <a:pt x="10782299" y="3563173"/>
                    <a:pt x="10655785" y="3689687"/>
                    <a:pt x="10499721" y="3689687"/>
                  </a:cubicBezTo>
                  <a:lnTo>
                    <a:pt x="8472909" y="3689687"/>
                  </a:lnTo>
                  <a:lnTo>
                    <a:pt x="8472899" y="3689688"/>
                  </a:lnTo>
                  <a:lnTo>
                    <a:pt x="5014499" y="3689688"/>
                  </a:lnTo>
                  <a:cubicBezTo>
                    <a:pt x="4801676" y="3689688"/>
                    <a:pt x="4629149" y="3517161"/>
                    <a:pt x="4629149" y="3304338"/>
                  </a:cubicBezTo>
                  <a:lnTo>
                    <a:pt x="4629149" y="3061572"/>
                  </a:lnTo>
                  <a:lnTo>
                    <a:pt x="4608509" y="3061572"/>
                  </a:lnTo>
                  <a:cubicBezTo>
                    <a:pt x="4608509" y="2907265"/>
                    <a:pt x="4483419" y="2782175"/>
                    <a:pt x="4329112" y="2782175"/>
                  </a:cubicBezTo>
                  <a:lnTo>
                    <a:pt x="4329112" y="2781301"/>
                  </a:lnTo>
                  <a:lnTo>
                    <a:pt x="2814646" y="2781301"/>
                  </a:lnTo>
                  <a:lnTo>
                    <a:pt x="2814637" y="2781302"/>
                  </a:lnTo>
                  <a:lnTo>
                    <a:pt x="347663" y="2781301"/>
                  </a:lnTo>
                  <a:cubicBezTo>
                    <a:pt x="155654" y="2781301"/>
                    <a:pt x="0" y="2625647"/>
                    <a:pt x="0" y="2433638"/>
                  </a:cubicBezTo>
                  <a:lnTo>
                    <a:pt x="0" y="347664"/>
                  </a:lnTo>
                  <a:cubicBezTo>
                    <a:pt x="0" y="155655"/>
                    <a:pt x="155654" y="1"/>
                    <a:pt x="347663" y="1"/>
                  </a:cubicBezTo>
                  <a:lnTo>
                    <a:pt x="2814638" y="1"/>
                  </a:lnTo>
                  <a:cubicBezTo>
                    <a:pt x="3006646" y="1"/>
                    <a:pt x="3162300" y="155655"/>
                    <a:pt x="3162300" y="347664"/>
                  </a:cubicBezTo>
                  <a:lnTo>
                    <a:pt x="3162300" y="419767"/>
                  </a:lnTo>
                  <a:lnTo>
                    <a:pt x="3163523" y="423707"/>
                  </a:lnTo>
                  <a:cubicBezTo>
                    <a:pt x="3186177" y="477267"/>
                    <a:pt x="3224022" y="522838"/>
                    <a:pt x="3271656" y="555019"/>
                  </a:cubicBezTo>
                  <a:lnTo>
                    <a:pt x="3318440" y="577509"/>
                  </a:lnTo>
                  <a:lnTo>
                    <a:pt x="5014499" y="577509"/>
                  </a:lnTo>
                  <a:lnTo>
                    <a:pt x="6033494" y="577509"/>
                  </a:lnTo>
                  <a:lnTo>
                    <a:pt x="7621702" y="577509"/>
                  </a:lnTo>
                  <a:lnTo>
                    <a:pt x="7662078" y="564976"/>
                  </a:lnTo>
                  <a:cubicBezTo>
                    <a:pt x="7737288" y="533165"/>
                    <a:pt x="7795670" y="469358"/>
                    <a:pt x="7820160" y="390619"/>
                  </a:cubicBezTo>
                  <a:lnTo>
                    <a:pt x="7829549" y="328516"/>
                  </a:lnTo>
                  <a:lnTo>
                    <a:pt x="7829549" y="282578"/>
                  </a:lnTo>
                  <a:cubicBezTo>
                    <a:pt x="7829549" y="126514"/>
                    <a:pt x="7956063" y="0"/>
                    <a:pt x="8112127" y="0"/>
                  </a:cubicBezTo>
                  <a:close/>
                </a:path>
              </a:pathLst>
            </a:custGeom>
            <a:solidFill>
              <a:srgbClr val="D7194B"/>
            </a:solidFill>
            <a:ln w="31750">
              <a:solidFill>
                <a:srgbClr val="3333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Akrobat" panose="00000600000000000000" pitchFamily="50" charset="-52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07626" y="4167064"/>
              <a:ext cx="1111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8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2012 </a:t>
              </a:r>
              <a:r>
                <a:rPr lang="ru-RU" sz="11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г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7751390" y="1349375"/>
            <a:ext cx="1111765" cy="498729"/>
            <a:chOff x="407626" y="4089836"/>
            <a:chExt cx="1111765" cy="498729"/>
          </a:xfrm>
        </p:grpSpPr>
        <p:sp>
          <p:nvSpPr>
            <p:cNvPr id="29" name="Полилиния 28"/>
            <p:cNvSpPr/>
            <p:nvPr/>
          </p:nvSpPr>
          <p:spPr>
            <a:xfrm flipH="1" flipV="1">
              <a:off x="567826" y="4089836"/>
              <a:ext cx="791364" cy="498729"/>
            </a:xfrm>
            <a:custGeom>
              <a:avLst/>
              <a:gdLst>
                <a:gd name="connsiteX0" fmla="*/ 8112127 w 10782299"/>
                <a:gd name="connsiteY0" fmla="*/ 0 h 3689688"/>
                <a:gd name="connsiteX1" fmla="*/ 10499721 w 10782299"/>
                <a:gd name="connsiteY1" fmla="*/ 0 h 3689688"/>
                <a:gd name="connsiteX2" fmla="*/ 10782299 w 10782299"/>
                <a:gd name="connsiteY2" fmla="*/ 282578 h 3689688"/>
                <a:gd name="connsiteX3" fmla="*/ 10782299 w 10782299"/>
                <a:gd name="connsiteY3" fmla="*/ 3407109 h 3689688"/>
                <a:gd name="connsiteX4" fmla="*/ 10499721 w 10782299"/>
                <a:gd name="connsiteY4" fmla="*/ 3689687 h 3689688"/>
                <a:gd name="connsiteX5" fmla="*/ 8472909 w 10782299"/>
                <a:gd name="connsiteY5" fmla="*/ 3689687 h 3689688"/>
                <a:gd name="connsiteX6" fmla="*/ 8472899 w 10782299"/>
                <a:gd name="connsiteY6" fmla="*/ 3689688 h 3689688"/>
                <a:gd name="connsiteX7" fmla="*/ 5014499 w 10782299"/>
                <a:gd name="connsiteY7" fmla="*/ 3689688 h 3689688"/>
                <a:gd name="connsiteX8" fmla="*/ 4629149 w 10782299"/>
                <a:gd name="connsiteY8" fmla="*/ 3304338 h 3689688"/>
                <a:gd name="connsiteX9" fmla="*/ 4629149 w 10782299"/>
                <a:gd name="connsiteY9" fmla="*/ 3061572 h 3689688"/>
                <a:gd name="connsiteX10" fmla="*/ 4608509 w 10782299"/>
                <a:gd name="connsiteY10" fmla="*/ 3061572 h 3689688"/>
                <a:gd name="connsiteX11" fmla="*/ 4329112 w 10782299"/>
                <a:gd name="connsiteY11" fmla="*/ 2782175 h 3689688"/>
                <a:gd name="connsiteX12" fmla="*/ 4329112 w 10782299"/>
                <a:gd name="connsiteY12" fmla="*/ 2781301 h 3689688"/>
                <a:gd name="connsiteX13" fmla="*/ 2814646 w 10782299"/>
                <a:gd name="connsiteY13" fmla="*/ 2781301 h 3689688"/>
                <a:gd name="connsiteX14" fmla="*/ 2814637 w 10782299"/>
                <a:gd name="connsiteY14" fmla="*/ 2781302 h 3689688"/>
                <a:gd name="connsiteX15" fmla="*/ 347663 w 10782299"/>
                <a:gd name="connsiteY15" fmla="*/ 2781301 h 3689688"/>
                <a:gd name="connsiteX16" fmla="*/ 0 w 10782299"/>
                <a:gd name="connsiteY16" fmla="*/ 2433638 h 3689688"/>
                <a:gd name="connsiteX17" fmla="*/ 0 w 10782299"/>
                <a:gd name="connsiteY17" fmla="*/ 347664 h 3689688"/>
                <a:gd name="connsiteX18" fmla="*/ 347663 w 10782299"/>
                <a:gd name="connsiteY18" fmla="*/ 1 h 3689688"/>
                <a:gd name="connsiteX19" fmla="*/ 2814638 w 10782299"/>
                <a:gd name="connsiteY19" fmla="*/ 1 h 3689688"/>
                <a:gd name="connsiteX20" fmla="*/ 3162300 w 10782299"/>
                <a:gd name="connsiteY20" fmla="*/ 347664 h 3689688"/>
                <a:gd name="connsiteX21" fmla="*/ 3162300 w 10782299"/>
                <a:gd name="connsiteY21" fmla="*/ 419767 h 3689688"/>
                <a:gd name="connsiteX22" fmla="*/ 3163523 w 10782299"/>
                <a:gd name="connsiteY22" fmla="*/ 423707 h 3689688"/>
                <a:gd name="connsiteX23" fmla="*/ 3271656 w 10782299"/>
                <a:gd name="connsiteY23" fmla="*/ 555019 h 3689688"/>
                <a:gd name="connsiteX24" fmla="*/ 3318440 w 10782299"/>
                <a:gd name="connsiteY24" fmla="*/ 577509 h 3689688"/>
                <a:gd name="connsiteX25" fmla="*/ 5014499 w 10782299"/>
                <a:gd name="connsiteY25" fmla="*/ 577509 h 3689688"/>
                <a:gd name="connsiteX26" fmla="*/ 6033494 w 10782299"/>
                <a:gd name="connsiteY26" fmla="*/ 577509 h 3689688"/>
                <a:gd name="connsiteX27" fmla="*/ 7621702 w 10782299"/>
                <a:gd name="connsiteY27" fmla="*/ 577509 h 3689688"/>
                <a:gd name="connsiteX28" fmla="*/ 7662078 w 10782299"/>
                <a:gd name="connsiteY28" fmla="*/ 564976 h 3689688"/>
                <a:gd name="connsiteX29" fmla="*/ 7820160 w 10782299"/>
                <a:gd name="connsiteY29" fmla="*/ 390619 h 3689688"/>
                <a:gd name="connsiteX30" fmla="*/ 7829549 w 10782299"/>
                <a:gd name="connsiteY30" fmla="*/ 328516 h 3689688"/>
                <a:gd name="connsiteX31" fmla="*/ 7829549 w 10782299"/>
                <a:gd name="connsiteY31" fmla="*/ 282578 h 3689688"/>
                <a:gd name="connsiteX32" fmla="*/ 8112127 w 10782299"/>
                <a:gd name="connsiteY32" fmla="*/ 0 h 3689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782299" h="3689688">
                  <a:moveTo>
                    <a:pt x="8112127" y="0"/>
                  </a:moveTo>
                  <a:lnTo>
                    <a:pt x="10499721" y="0"/>
                  </a:lnTo>
                  <a:cubicBezTo>
                    <a:pt x="10655785" y="0"/>
                    <a:pt x="10782299" y="126514"/>
                    <a:pt x="10782299" y="282578"/>
                  </a:cubicBezTo>
                  <a:lnTo>
                    <a:pt x="10782299" y="3407109"/>
                  </a:lnTo>
                  <a:cubicBezTo>
                    <a:pt x="10782299" y="3563173"/>
                    <a:pt x="10655785" y="3689687"/>
                    <a:pt x="10499721" y="3689687"/>
                  </a:cubicBezTo>
                  <a:lnTo>
                    <a:pt x="8472909" y="3689687"/>
                  </a:lnTo>
                  <a:lnTo>
                    <a:pt x="8472899" y="3689688"/>
                  </a:lnTo>
                  <a:lnTo>
                    <a:pt x="5014499" y="3689688"/>
                  </a:lnTo>
                  <a:cubicBezTo>
                    <a:pt x="4801676" y="3689688"/>
                    <a:pt x="4629149" y="3517161"/>
                    <a:pt x="4629149" y="3304338"/>
                  </a:cubicBezTo>
                  <a:lnTo>
                    <a:pt x="4629149" y="3061572"/>
                  </a:lnTo>
                  <a:lnTo>
                    <a:pt x="4608509" y="3061572"/>
                  </a:lnTo>
                  <a:cubicBezTo>
                    <a:pt x="4608509" y="2907265"/>
                    <a:pt x="4483419" y="2782175"/>
                    <a:pt x="4329112" y="2782175"/>
                  </a:cubicBezTo>
                  <a:lnTo>
                    <a:pt x="4329112" y="2781301"/>
                  </a:lnTo>
                  <a:lnTo>
                    <a:pt x="2814646" y="2781301"/>
                  </a:lnTo>
                  <a:lnTo>
                    <a:pt x="2814637" y="2781302"/>
                  </a:lnTo>
                  <a:lnTo>
                    <a:pt x="347663" y="2781301"/>
                  </a:lnTo>
                  <a:cubicBezTo>
                    <a:pt x="155654" y="2781301"/>
                    <a:pt x="0" y="2625647"/>
                    <a:pt x="0" y="2433638"/>
                  </a:cubicBezTo>
                  <a:lnTo>
                    <a:pt x="0" y="347664"/>
                  </a:lnTo>
                  <a:cubicBezTo>
                    <a:pt x="0" y="155655"/>
                    <a:pt x="155654" y="1"/>
                    <a:pt x="347663" y="1"/>
                  </a:cubicBezTo>
                  <a:lnTo>
                    <a:pt x="2814638" y="1"/>
                  </a:lnTo>
                  <a:cubicBezTo>
                    <a:pt x="3006646" y="1"/>
                    <a:pt x="3162300" y="155655"/>
                    <a:pt x="3162300" y="347664"/>
                  </a:cubicBezTo>
                  <a:lnTo>
                    <a:pt x="3162300" y="419767"/>
                  </a:lnTo>
                  <a:lnTo>
                    <a:pt x="3163523" y="423707"/>
                  </a:lnTo>
                  <a:cubicBezTo>
                    <a:pt x="3186177" y="477267"/>
                    <a:pt x="3224022" y="522838"/>
                    <a:pt x="3271656" y="555019"/>
                  </a:cubicBezTo>
                  <a:lnTo>
                    <a:pt x="3318440" y="577509"/>
                  </a:lnTo>
                  <a:lnTo>
                    <a:pt x="5014499" y="577509"/>
                  </a:lnTo>
                  <a:lnTo>
                    <a:pt x="6033494" y="577509"/>
                  </a:lnTo>
                  <a:lnTo>
                    <a:pt x="7621702" y="577509"/>
                  </a:lnTo>
                  <a:lnTo>
                    <a:pt x="7662078" y="564976"/>
                  </a:lnTo>
                  <a:cubicBezTo>
                    <a:pt x="7737288" y="533165"/>
                    <a:pt x="7795670" y="469358"/>
                    <a:pt x="7820160" y="390619"/>
                  </a:cubicBezTo>
                  <a:lnTo>
                    <a:pt x="7829549" y="328516"/>
                  </a:lnTo>
                  <a:lnTo>
                    <a:pt x="7829549" y="282578"/>
                  </a:lnTo>
                  <a:cubicBezTo>
                    <a:pt x="7829549" y="126514"/>
                    <a:pt x="7956063" y="0"/>
                    <a:pt x="8112127" y="0"/>
                  </a:cubicBezTo>
                  <a:close/>
                </a:path>
              </a:pathLst>
            </a:custGeom>
            <a:solidFill>
              <a:srgbClr val="D7194B"/>
            </a:solidFill>
            <a:ln w="31750">
              <a:solidFill>
                <a:srgbClr val="3333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Akrobat" panose="00000600000000000000" pitchFamily="50" charset="-52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07626" y="4167064"/>
              <a:ext cx="1111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8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2020 </a:t>
              </a:r>
              <a:r>
                <a:rPr lang="ru-RU" sz="11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г</a:t>
              </a:r>
            </a:p>
          </p:txBody>
        </p:sp>
      </p:grpSp>
      <p:sp>
        <p:nvSpPr>
          <p:cNvPr id="31" name="Google Shape;158;p32"/>
          <p:cNvSpPr txBox="1"/>
          <p:nvPr/>
        </p:nvSpPr>
        <p:spPr>
          <a:xfrm>
            <a:off x="2921185" y="1966428"/>
            <a:ext cx="1443986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В регионах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открыли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первые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м</a:t>
            </a:r>
            <a:r>
              <a:rPr lang="ru" dirty="0">
                <a:solidFill>
                  <a:srgbClr val="333333"/>
                </a:solidFill>
                <a:latin typeface="Akrobat" panose="00000600000000000000" pitchFamily="50" charset="-52"/>
              </a:rPr>
              <a:t>агазины </a:t>
            </a:r>
          </a:p>
        </p:txBody>
      </p:sp>
      <p:sp>
        <p:nvSpPr>
          <p:cNvPr id="32" name="Google Shape;158;p32"/>
          <p:cNvSpPr txBox="1"/>
          <p:nvPr/>
        </p:nvSpPr>
        <p:spPr>
          <a:xfrm>
            <a:off x="4215511" y="2973583"/>
            <a:ext cx="1878781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Появление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4 группы,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открытие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в Санкт-Петербурге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333333"/>
              </a:solidFill>
              <a:latin typeface="Akrobat" panose="00000600000000000000" pitchFamily="50" charset="-52"/>
            </a:endParaRPr>
          </a:p>
        </p:txBody>
      </p:sp>
      <p:sp>
        <p:nvSpPr>
          <p:cNvPr id="33" name="Google Shape;158;p32"/>
          <p:cNvSpPr txBox="1"/>
          <p:nvPr/>
        </p:nvSpPr>
        <p:spPr>
          <a:xfrm>
            <a:off x="5996599" y="2411517"/>
            <a:ext cx="1443986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Появилась</a:t>
            </a:r>
          </a:p>
          <a:p>
            <a:pPr algn="ctr"/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своя </a:t>
            </a:r>
          </a:p>
          <a:p>
            <a:pPr algn="ctr"/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бесплатная доставка</a:t>
            </a:r>
          </a:p>
          <a:p>
            <a:pPr algn="ctr"/>
            <a:endParaRPr lang="ru" dirty="0">
              <a:solidFill>
                <a:srgbClr val="333333"/>
              </a:solidFill>
              <a:latin typeface="Akrobat" panose="00000600000000000000" pitchFamily="50" charset="-52"/>
            </a:endParaRPr>
          </a:p>
        </p:txBody>
      </p:sp>
      <p:sp>
        <p:nvSpPr>
          <p:cNvPr id="34" name="Google Shape;158;p32"/>
          <p:cNvSpPr txBox="1"/>
          <p:nvPr/>
        </p:nvSpPr>
        <p:spPr>
          <a:xfrm>
            <a:off x="7443319" y="1776774"/>
            <a:ext cx="1611051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Открыли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первый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solidFill>
                  <a:srgbClr val="333333"/>
                </a:solidFill>
                <a:latin typeface="Akrobat" panose="00000600000000000000" pitchFamily="50" charset="-52"/>
              </a:rPr>
              <a:t>даркстор</a:t>
            </a:r>
            <a:endParaRPr lang="ru-RU" dirty="0">
              <a:solidFill>
                <a:srgbClr val="333333"/>
              </a:solidFill>
              <a:latin typeface="Akrobat" panose="00000600000000000000" pitchFamily="50" charset="-52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Akrobat" panose="00000600000000000000" pitchFamily="50" charset="-52"/>
              </a:rPr>
              <a:t>(интернет-магазин)</a:t>
            </a:r>
            <a:endParaRPr lang="ru" dirty="0">
              <a:solidFill>
                <a:srgbClr val="333333"/>
              </a:solidFill>
              <a:latin typeface="Akrobat" panose="00000600000000000000" pitchFamily="50" charset="-52"/>
            </a:endParaRPr>
          </a:p>
        </p:txBody>
      </p:sp>
      <p:sp>
        <p:nvSpPr>
          <p:cNvPr id="35" name="Полилиния 34"/>
          <p:cNvSpPr/>
          <p:nvPr/>
        </p:nvSpPr>
        <p:spPr>
          <a:xfrm>
            <a:off x="3643177" y="-599918"/>
            <a:ext cx="5219977" cy="1750243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CD1091-B4A3-43E2-3D09-AA62B27E6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7" b="4456"/>
          <a:stretch>
            <a:fillRect/>
          </a:stretch>
        </p:blipFill>
        <p:spPr>
          <a:xfrm>
            <a:off x="7751390" y="335913"/>
            <a:ext cx="1404558" cy="974848"/>
          </a:xfrm>
          <a:custGeom>
            <a:avLst/>
            <a:gdLst>
              <a:gd name="connsiteX0" fmla="*/ 1289533 w 7077777"/>
              <a:gd name="connsiteY0" fmla="*/ 0 h 4912407"/>
              <a:gd name="connsiteX1" fmla="*/ 1659933 w 7077777"/>
              <a:gd name="connsiteY1" fmla="*/ 0 h 4912407"/>
              <a:gd name="connsiteX2" fmla="*/ 1807945 w 7077777"/>
              <a:gd name="connsiteY2" fmla="*/ 177615 h 4912407"/>
              <a:gd name="connsiteX3" fmla="*/ 1940293 w 7077777"/>
              <a:gd name="connsiteY3" fmla="*/ 321994 h 4912407"/>
              <a:gd name="connsiteX4" fmla="*/ 2108735 w 7077777"/>
              <a:gd name="connsiteY4" fmla="*/ 466373 h 4912407"/>
              <a:gd name="connsiteX5" fmla="*/ 2301240 w 7077777"/>
              <a:gd name="connsiteY5" fmla="*/ 562626 h 4912407"/>
              <a:gd name="connsiteX6" fmla="*/ 3035166 w 7077777"/>
              <a:gd name="connsiteY6" fmla="*/ 670910 h 4912407"/>
              <a:gd name="connsiteX7" fmla="*/ 3853314 w 7077777"/>
              <a:gd name="connsiteY7" fmla="*/ 767163 h 4912407"/>
              <a:gd name="connsiteX8" fmla="*/ 4527082 w 7077777"/>
              <a:gd name="connsiteY8" fmla="*/ 839352 h 4912407"/>
              <a:gd name="connsiteX9" fmla="*/ 5248977 w 7077777"/>
              <a:gd name="connsiteY9" fmla="*/ 920365 h 4912407"/>
              <a:gd name="connsiteX10" fmla="*/ 5670082 w 7077777"/>
              <a:gd name="connsiteY10" fmla="*/ 990148 h 4912407"/>
              <a:gd name="connsiteX11" fmla="*/ 5838524 w 7077777"/>
              <a:gd name="connsiteY11" fmla="*/ 1031857 h 4912407"/>
              <a:gd name="connsiteX12" fmla="*/ 6115251 w 7077777"/>
              <a:gd name="connsiteY12" fmla="*/ 1211128 h 4912407"/>
              <a:gd name="connsiteX13" fmla="*/ 6247598 w 7077777"/>
              <a:gd name="connsiteY13" fmla="*/ 1368742 h 4912407"/>
              <a:gd name="connsiteX14" fmla="*/ 6420452 w 7077777"/>
              <a:gd name="connsiteY14" fmla="*/ 1597342 h 4912407"/>
              <a:gd name="connsiteX15" fmla="*/ 6517908 w 7077777"/>
              <a:gd name="connsiteY15" fmla="*/ 1901339 h 4912407"/>
              <a:gd name="connsiteX16" fmla="*/ 6569242 w 7077777"/>
              <a:gd name="connsiteY16" fmla="*/ 2090636 h 4912407"/>
              <a:gd name="connsiteX17" fmla="*/ 6572451 w 7077777"/>
              <a:gd name="connsiteY17" fmla="*/ 2403457 h 4912407"/>
              <a:gd name="connsiteX18" fmla="*/ 6472990 w 7077777"/>
              <a:gd name="connsiteY18" fmla="*/ 3376010 h 4912407"/>
              <a:gd name="connsiteX19" fmla="*/ 6565232 w 7077777"/>
              <a:gd name="connsiteY19" fmla="*/ 3341519 h 4912407"/>
              <a:gd name="connsiteX20" fmla="*/ 6704798 w 7077777"/>
              <a:gd name="connsiteY20" fmla="*/ 3233636 h 4912407"/>
              <a:gd name="connsiteX21" fmla="*/ 6857198 w 7077777"/>
              <a:gd name="connsiteY21" fmla="*/ 3160645 h 4912407"/>
              <a:gd name="connsiteX22" fmla="*/ 7077777 w 7077777"/>
              <a:gd name="connsiteY22" fmla="*/ 3068804 h 4912407"/>
              <a:gd name="connsiteX23" fmla="*/ 7065745 w 7077777"/>
              <a:gd name="connsiteY23" fmla="*/ 4316478 h 4912407"/>
              <a:gd name="connsiteX24" fmla="*/ 6547184 w 7077777"/>
              <a:gd name="connsiteY24" fmla="*/ 4624888 h 4912407"/>
              <a:gd name="connsiteX25" fmla="*/ 6049879 w 7077777"/>
              <a:gd name="connsiteY25" fmla="*/ 4835039 h 4912407"/>
              <a:gd name="connsiteX26" fmla="*/ 5825290 w 7077777"/>
              <a:gd name="connsiteY26" fmla="*/ 4877952 h 4912407"/>
              <a:gd name="connsiteX27" fmla="*/ 5802430 w 7077777"/>
              <a:gd name="connsiteY27" fmla="*/ 4881963 h 4912407"/>
              <a:gd name="connsiteX28" fmla="*/ 5766335 w 7077777"/>
              <a:gd name="connsiteY28" fmla="*/ 4821805 h 4912407"/>
              <a:gd name="connsiteX29" fmla="*/ 5642811 w 7077777"/>
              <a:gd name="connsiteY29" fmla="*/ 4867926 h 4912407"/>
              <a:gd name="connsiteX30" fmla="*/ 5504849 w 7077777"/>
              <a:gd name="connsiteY30" fmla="*/ 4872337 h 4912407"/>
              <a:gd name="connsiteX31" fmla="*/ 5225466 w 7077777"/>
              <a:gd name="connsiteY31" fmla="*/ 4847364 h 4912407"/>
              <a:gd name="connsiteX32" fmla="*/ 5216882 w 7077777"/>
              <a:gd name="connsiteY32" fmla="*/ 4845561 h 4912407"/>
              <a:gd name="connsiteX33" fmla="*/ 5201053 w 7077777"/>
              <a:gd name="connsiteY33" fmla="*/ 4840883 h 4912407"/>
              <a:gd name="connsiteX34" fmla="*/ 5199246 w 7077777"/>
              <a:gd name="connsiteY34" fmla="*/ 4841857 h 4912407"/>
              <a:gd name="connsiteX35" fmla="*/ 5216882 w 7077777"/>
              <a:gd name="connsiteY35" fmla="*/ 4845561 h 4912407"/>
              <a:gd name="connsiteX36" fmla="*/ 5221900 w 7077777"/>
              <a:gd name="connsiteY36" fmla="*/ 4847045 h 4912407"/>
              <a:gd name="connsiteX37" fmla="*/ 5053263 w 7077777"/>
              <a:gd name="connsiteY37" fmla="*/ 4798945 h 4912407"/>
              <a:gd name="connsiteX38" fmla="*/ 480060 w 7077777"/>
              <a:gd name="connsiteY38" fmla="*/ 3367187 h 4912407"/>
              <a:gd name="connsiteX39" fmla="*/ 278732 w 7077777"/>
              <a:gd name="connsiteY39" fmla="*/ 3185510 h 4912407"/>
              <a:gd name="connsiteX40" fmla="*/ 95050 w 7077777"/>
              <a:gd name="connsiteY40" fmla="*/ 2884721 h 4912407"/>
              <a:gd name="connsiteX41" fmla="*/ 33689 w 7077777"/>
              <a:gd name="connsiteY41" fmla="*/ 2632057 h 4912407"/>
              <a:gd name="connsiteX42" fmla="*/ 0 w 7077777"/>
              <a:gd name="connsiteY42" fmla="*/ 2343299 h 4912407"/>
              <a:gd name="connsiteX43" fmla="*/ 26069 w 7077777"/>
              <a:gd name="connsiteY43" fmla="*/ 1007794 h 4912407"/>
              <a:gd name="connsiteX44" fmla="*/ 99461 w 7077777"/>
              <a:gd name="connsiteY44" fmla="*/ 717833 h 4912407"/>
              <a:gd name="connsiteX45" fmla="*/ 316030 w 7077777"/>
              <a:gd name="connsiteY45" fmla="*/ 466373 h 4912407"/>
              <a:gd name="connsiteX46" fmla="*/ 496503 w 7077777"/>
              <a:gd name="connsiteY46" fmla="*/ 382152 h 4912407"/>
              <a:gd name="connsiteX47" fmla="*/ 652914 w 7077777"/>
              <a:gd name="connsiteY47" fmla="*/ 382152 h 4912407"/>
              <a:gd name="connsiteX48" fmla="*/ 689009 w 7077777"/>
              <a:gd name="connsiteY48" fmla="*/ 418247 h 4912407"/>
              <a:gd name="connsiteX49" fmla="*/ 857451 w 7077777"/>
              <a:gd name="connsiteY49" fmla="*/ 93394 h 4912407"/>
              <a:gd name="connsiteX50" fmla="*/ 1218398 w 7077777"/>
              <a:gd name="connsiteY50" fmla="*/ 45268 h 491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077777" h="4912407">
                <a:moveTo>
                  <a:pt x="1289533" y="0"/>
                </a:moveTo>
                <a:lnTo>
                  <a:pt x="1659933" y="0"/>
                </a:lnTo>
                <a:lnTo>
                  <a:pt x="1807945" y="177615"/>
                </a:lnTo>
                <a:lnTo>
                  <a:pt x="1940293" y="321994"/>
                </a:lnTo>
                <a:lnTo>
                  <a:pt x="2108735" y="466373"/>
                </a:lnTo>
                <a:lnTo>
                  <a:pt x="2301240" y="562626"/>
                </a:lnTo>
                <a:lnTo>
                  <a:pt x="3035166" y="670910"/>
                </a:lnTo>
                <a:lnTo>
                  <a:pt x="3853314" y="767163"/>
                </a:lnTo>
                <a:lnTo>
                  <a:pt x="4527082" y="839352"/>
                </a:lnTo>
                <a:lnTo>
                  <a:pt x="5248977" y="920365"/>
                </a:lnTo>
                <a:lnTo>
                  <a:pt x="5670082" y="990148"/>
                </a:lnTo>
                <a:lnTo>
                  <a:pt x="5838524" y="1031857"/>
                </a:lnTo>
                <a:lnTo>
                  <a:pt x="6115251" y="1211128"/>
                </a:lnTo>
                <a:lnTo>
                  <a:pt x="6247598" y="1368742"/>
                </a:lnTo>
                <a:lnTo>
                  <a:pt x="6420452" y="1597342"/>
                </a:lnTo>
                <a:lnTo>
                  <a:pt x="6517908" y="1901339"/>
                </a:lnTo>
                <a:lnTo>
                  <a:pt x="6569242" y="2090636"/>
                </a:lnTo>
                <a:cubicBezTo>
                  <a:pt x="6570312" y="2194910"/>
                  <a:pt x="6571381" y="2299183"/>
                  <a:pt x="6572451" y="2403457"/>
                </a:cubicBezTo>
                <a:lnTo>
                  <a:pt x="6472990" y="3376010"/>
                </a:lnTo>
                <a:lnTo>
                  <a:pt x="6565232" y="3341519"/>
                </a:lnTo>
                <a:lnTo>
                  <a:pt x="6704798" y="3233636"/>
                </a:lnTo>
                <a:lnTo>
                  <a:pt x="6857198" y="3160645"/>
                </a:lnTo>
                <a:lnTo>
                  <a:pt x="7077777" y="3068804"/>
                </a:lnTo>
                <a:lnTo>
                  <a:pt x="7065745" y="4316478"/>
                </a:lnTo>
                <a:cubicBezTo>
                  <a:pt x="6885271" y="4416741"/>
                  <a:pt x="6716495" y="4538461"/>
                  <a:pt x="6547184" y="4624888"/>
                </a:cubicBezTo>
                <a:cubicBezTo>
                  <a:pt x="6377873" y="4711315"/>
                  <a:pt x="6253747" y="4800549"/>
                  <a:pt x="6049879" y="4835039"/>
                </a:cubicBezTo>
                <a:lnTo>
                  <a:pt x="5825290" y="4877952"/>
                </a:lnTo>
                <a:lnTo>
                  <a:pt x="5802430" y="4881963"/>
                </a:lnTo>
                <a:lnTo>
                  <a:pt x="5766335" y="4821805"/>
                </a:lnTo>
                <a:cubicBezTo>
                  <a:pt x="5745748" y="4829492"/>
                  <a:pt x="5686392" y="4859504"/>
                  <a:pt x="5642811" y="4867926"/>
                </a:cubicBezTo>
                <a:cubicBezTo>
                  <a:pt x="5599230" y="4876348"/>
                  <a:pt x="5578776" y="4876682"/>
                  <a:pt x="5504849" y="4872337"/>
                </a:cubicBezTo>
                <a:cubicBezTo>
                  <a:pt x="5440163" y="4868535"/>
                  <a:pt x="5297689" y="4859719"/>
                  <a:pt x="5225466" y="4847364"/>
                </a:cubicBezTo>
                <a:lnTo>
                  <a:pt x="5216882" y="4845561"/>
                </a:lnTo>
                <a:lnTo>
                  <a:pt x="5201053" y="4840883"/>
                </a:lnTo>
                <a:cubicBezTo>
                  <a:pt x="5190831" y="4838009"/>
                  <a:pt x="5188719" y="4837847"/>
                  <a:pt x="5199246" y="4841857"/>
                </a:cubicBezTo>
                <a:lnTo>
                  <a:pt x="5216882" y="4845561"/>
                </a:lnTo>
                <a:lnTo>
                  <a:pt x="5221900" y="4847045"/>
                </a:lnTo>
                <a:cubicBezTo>
                  <a:pt x="5333682" y="4880979"/>
                  <a:pt x="5692320" y="4998640"/>
                  <a:pt x="5053263" y="4798945"/>
                </a:cubicBezTo>
                <a:lnTo>
                  <a:pt x="480060" y="3367187"/>
                </a:lnTo>
                <a:lnTo>
                  <a:pt x="278732" y="3185510"/>
                </a:lnTo>
                <a:lnTo>
                  <a:pt x="95050" y="2884721"/>
                </a:lnTo>
                <a:lnTo>
                  <a:pt x="33689" y="2632057"/>
                </a:lnTo>
                <a:cubicBezTo>
                  <a:pt x="32619" y="2535804"/>
                  <a:pt x="1070" y="2439552"/>
                  <a:pt x="0" y="2343299"/>
                </a:cubicBezTo>
                <a:cubicBezTo>
                  <a:pt x="3610" y="1898131"/>
                  <a:pt x="22459" y="1452962"/>
                  <a:pt x="26069" y="1007794"/>
                </a:cubicBezTo>
                <a:lnTo>
                  <a:pt x="99461" y="717833"/>
                </a:lnTo>
                <a:lnTo>
                  <a:pt x="316030" y="466373"/>
                </a:lnTo>
                <a:lnTo>
                  <a:pt x="496503" y="382152"/>
                </a:lnTo>
                <a:lnTo>
                  <a:pt x="652914" y="382152"/>
                </a:lnTo>
                <a:lnTo>
                  <a:pt x="689009" y="418247"/>
                </a:lnTo>
                <a:lnTo>
                  <a:pt x="857451" y="93394"/>
                </a:lnTo>
                <a:lnTo>
                  <a:pt x="1218398" y="4526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0111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" t="10324" r="-767" b="5344"/>
          <a:stretch/>
        </p:blipFill>
        <p:spPr>
          <a:xfrm>
            <a:off x="0" y="7255"/>
            <a:ext cx="9415984" cy="5296491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-130694" y="-128414"/>
            <a:ext cx="9601200" cy="5510464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76100" y="2099626"/>
            <a:ext cx="1255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krobat" panose="00000600000000000000" pitchFamily="50" charset="-52"/>
              </a:rPr>
              <a:t>Заказов в день</a:t>
            </a:r>
          </a:p>
        </p:txBody>
      </p:sp>
      <p:sp>
        <p:nvSpPr>
          <p:cNvPr id="14" name="Полилиния 13"/>
          <p:cNvSpPr/>
          <p:nvPr/>
        </p:nvSpPr>
        <p:spPr>
          <a:xfrm rot="10800000">
            <a:off x="392605" y="1339438"/>
            <a:ext cx="1862614" cy="1287380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966" y="533206"/>
            <a:ext cx="1203365" cy="120336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46631" y="1628924"/>
            <a:ext cx="1914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Villula" pitchFamily="50" charset="-52"/>
              </a:rPr>
              <a:t>&gt;</a:t>
            </a:r>
            <a:r>
              <a:rPr lang="en-US" sz="3600" dirty="0">
                <a:solidFill>
                  <a:schemeClr val="bg1"/>
                </a:solidFill>
                <a:latin typeface="Akrobat Black" panose="00000A00000000000000" pitchFamily="50" charset="-52"/>
              </a:rPr>
              <a:t>300000</a:t>
            </a:r>
            <a:endParaRPr lang="ru-RU" sz="3600" dirty="0">
              <a:solidFill>
                <a:schemeClr val="bg1"/>
              </a:solidFill>
              <a:latin typeface="Akrobat Black" panose="00000A00000000000000" pitchFamily="50" charset="-52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3579333" y="1343876"/>
            <a:ext cx="1914372" cy="1287380"/>
            <a:chOff x="662295" y="1324937"/>
            <a:chExt cx="1914372" cy="1287380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662295" y="1324937"/>
              <a:ext cx="1914372" cy="1287380"/>
              <a:chOff x="469917" y="1096337"/>
              <a:chExt cx="1914372" cy="1287380"/>
            </a:xfrm>
          </p:grpSpPr>
          <p:sp>
            <p:nvSpPr>
              <p:cNvPr id="36" name="Полилиния 35"/>
              <p:cNvSpPr/>
              <p:nvPr/>
            </p:nvSpPr>
            <p:spPr>
              <a:xfrm rot="10800000">
                <a:off x="515891" y="1096337"/>
                <a:ext cx="1862614" cy="1287380"/>
              </a:xfrm>
              <a:custGeom>
                <a:avLst/>
                <a:gdLst>
                  <a:gd name="connsiteX0" fmla="*/ 8112127 w 10782299"/>
                  <a:gd name="connsiteY0" fmla="*/ 0 h 3689688"/>
                  <a:gd name="connsiteX1" fmla="*/ 10499721 w 10782299"/>
                  <a:gd name="connsiteY1" fmla="*/ 0 h 3689688"/>
                  <a:gd name="connsiteX2" fmla="*/ 10782299 w 10782299"/>
                  <a:gd name="connsiteY2" fmla="*/ 282578 h 3689688"/>
                  <a:gd name="connsiteX3" fmla="*/ 10782299 w 10782299"/>
                  <a:gd name="connsiteY3" fmla="*/ 3407109 h 3689688"/>
                  <a:gd name="connsiteX4" fmla="*/ 10499721 w 10782299"/>
                  <a:gd name="connsiteY4" fmla="*/ 3689687 h 3689688"/>
                  <a:gd name="connsiteX5" fmla="*/ 8472909 w 10782299"/>
                  <a:gd name="connsiteY5" fmla="*/ 3689687 h 3689688"/>
                  <a:gd name="connsiteX6" fmla="*/ 8472899 w 10782299"/>
                  <a:gd name="connsiteY6" fmla="*/ 3689688 h 3689688"/>
                  <a:gd name="connsiteX7" fmla="*/ 5014499 w 10782299"/>
                  <a:gd name="connsiteY7" fmla="*/ 3689688 h 3689688"/>
                  <a:gd name="connsiteX8" fmla="*/ 4629149 w 10782299"/>
                  <a:gd name="connsiteY8" fmla="*/ 3304338 h 3689688"/>
                  <a:gd name="connsiteX9" fmla="*/ 4629149 w 10782299"/>
                  <a:gd name="connsiteY9" fmla="*/ 3061572 h 3689688"/>
                  <a:gd name="connsiteX10" fmla="*/ 4608509 w 10782299"/>
                  <a:gd name="connsiteY10" fmla="*/ 3061572 h 3689688"/>
                  <a:gd name="connsiteX11" fmla="*/ 4329112 w 10782299"/>
                  <a:gd name="connsiteY11" fmla="*/ 2782175 h 3689688"/>
                  <a:gd name="connsiteX12" fmla="*/ 4329112 w 10782299"/>
                  <a:gd name="connsiteY12" fmla="*/ 2781301 h 3689688"/>
                  <a:gd name="connsiteX13" fmla="*/ 2814646 w 10782299"/>
                  <a:gd name="connsiteY13" fmla="*/ 2781301 h 3689688"/>
                  <a:gd name="connsiteX14" fmla="*/ 2814637 w 10782299"/>
                  <a:gd name="connsiteY14" fmla="*/ 2781302 h 3689688"/>
                  <a:gd name="connsiteX15" fmla="*/ 347663 w 10782299"/>
                  <a:gd name="connsiteY15" fmla="*/ 2781301 h 3689688"/>
                  <a:gd name="connsiteX16" fmla="*/ 0 w 10782299"/>
                  <a:gd name="connsiteY16" fmla="*/ 2433638 h 3689688"/>
                  <a:gd name="connsiteX17" fmla="*/ 0 w 10782299"/>
                  <a:gd name="connsiteY17" fmla="*/ 347664 h 3689688"/>
                  <a:gd name="connsiteX18" fmla="*/ 347663 w 10782299"/>
                  <a:gd name="connsiteY18" fmla="*/ 1 h 3689688"/>
                  <a:gd name="connsiteX19" fmla="*/ 2814638 w 10782299"/>
                  <a:gd name="connsiteY19" fmla="*/ 1 h 3689688"/>
                  <a:gd name="connsiteX20" fmla="*/ 3162300 w 10782299"/>
                  <a:gd name="connsiteY20" fmla="*/ 347664 h 3689688"/>
                  <a:gd name="connsiteX21" fmla="*/ 3162300 w 10782299"/>
                  <a:gd name="connsiteY21" fmla="*/ 419767 h 3689688"/>
                  <a:gd name="connsiteX22" fmla="*/ 3163523 w 10782299"/>
                  <a:gd name="connsiteY22" fmla="*/ 423707 h 3689688"/>
                  <a:gd name="connsiteX23" fmla="*/ 3271656 w 10782299"/>
                  <a:gd name="connsiteY23" fmla="*/ 555019 h 3689688"/>
                  <a:gd name="connsiteX24" fmla="*/ 3318440 w 10782299"/>
                  <a:gd name="connsiteY24" fmla="*/ 577509 h 3689688"/>
                  <a:gd name="connsiteX25" fmla="*/ 5014499 w 10782299"/>
                  <a:gd name="connsiteY25" fmla="*/ 577509 h 3689688"/>
                  <a:gd name="connsiteX26" fmla="*/ 6033494 w 10782299"/>
                  <a:gd name="connsiteY26" fmla="*/ 577509 h 3689688"/>
                  <a:gd name="connsiteX27" fmla="*/ 7621702 w 10782299"/>
                  <a:gd name="connsiteY27" fmla="*/ 577509 h 3689688"/>
                  <a:gd name="connsiteX28" fmla="*/ 7662078 w 10782299"/>
                  <a:gd name="connsiteY28" fmla="*/ 564976 h 3689688"/>
                  <a:gd name="connsiteX29" fmla="*/ 7820160 w 10782299"/>
                  <a:gd name="connsiteY29" fmla="*/ 390619 h 3689688"/>
                  <a:gd name="connsiteX30" fmla="*/ 7829549 w 10782299"/>
                  <a:gd name="connsiteY30" fmla="*/ 328516 h 3689688"/>
                  <a:gd name="connsiteX31" fmla="*/ 7829549 w 10782299"/>
                  <a:gd name="connsiteY31" fmla="*/ 282578 h 3689688"/>
                  <a:gd name="connsiteX32" fmla="*/ 8112127 w 10782299"/>
                  <a:gd name="connsiteY32" fmla="*/ 0 h 368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0782299" h="3689688">
                    <a:moveTo>
                      <a:pt x="8112127" y="0"/>
                    </a:moveTo>
                    <a:lnTo>
                      <a:pt x="10499721" y="0"/>
                    </a:lnTo>
                    <a:cubicBezTo>
                      <a:pt x="10655785" y="0"/>
                      <a:pt x="10782299" y="126514"/>
                      <a:pt x="10782299" y="282578"/>
                    </a:cubicBezTo>
                    <a:lnTo>
                      <a:pt x="10782299" y="3407109"/>
                    </a:lnTo>
                    <a:cubicBezTo>
                      <a:pt x="10782299" y="3563173"/>
                      <a:pt x="10655785" y="3689687"/>
                      <a:pt x="10499721" y="3689687"/>
                    </a:cubicBezTo>
                    <a:lnTo>
                      <a:pt x="8472909" y="3689687"/>
                    </a:lnTo>
                    <a:lnTo>
                      <a:pt x="8472899" y="3689688"/>
                    </a:lnTo>
                    <a:lnTo>
                      <a:pt x="5014499" y="3689688"/>
                    </a:lnTo>
                    <a:cubicBezTo>
                      <a:pt x="4801676" y="3689688"/>
                      <a:pt x="4629149" y="3517161"/>
                      <a:pt x="4629149" y="3304338"/>
                    </a:cubicBezTo>
                    <a:lnTo>
                      <a:pt x="4629149" y="3061572"/>
                    </a:lnTo>
                    <a:lnTo>
                      <a:pt x="4608509" y="3061572"/>
                    </a:lnTo>
                    <a:cubicBezTo>
                      <a:pt x="4608509" y="2907265"/>
                      <a:pt x="4483419" y="2782175"/>
                      <a:pt x="4329112" y="2782175"/>
                    </a:cubicBezTo>
                    <a:lnTo>
                      <a:pt x="4329112" y="2781301"/>
                    </a:lnTo>
                    <a:lnTo>
                      <a:pt x="2814646" y="2781301"/>
                    </a:lnTo>
                    <a:lnTo>
                      <a:pt x="2814637" y="2781302"/>
                    </a:lnTo>
                    <a:lnTo>
                      <a:pt x="347663" y="2781301"/>
                    </a:lnTo>
                    <a:cubicBezTo>
                      <a:pt x="155654" y="2781301"/>
                      <a:pt x="0" y="2625647"/>
                      <a:pt x="0" y="2433638"/>
                    </a:cubicBezTo>
                    <a:lnTo>
                      <a:pt x="0" y="347664"/>
                    </a:lnTo>
                    <a:cubicBezTo>
                      <a:pt x="0" y="155655"/>
                      <a:pt x="155654" y="1"/>
                      <a:pt x="347663" y="1"/>
                    </a:cubicBezTo>
                    <a:lnTo>
                      <a:pt x="2814638" y="1"/>
                    </a:lnTo>
                    <a:cubicBezTo>
                      <a:pt x="3006646" y="1"/>
                      <a:pt x="3162300" y="155655"/>
                      <a:pt x="3162300" y="347664"/>
                    </a:cubicBezTo>
                    <a:lnTo>
                      <a:pt x="3162300" y="419767"/>
                    </a:lnTo>
                    <a:lnTo>
                      <a:pt x="3163523" y="423707"/>
                    </a:lnTo>
                    <a:cubicBezTo>
                      <a:pt x="3186177" y="477267"/>
                      <a:pt x="3224022" y="522838"/>
                      <a:pt x="3271656" y="555019"/>
                    </a:cubicBezTo>
                    <a:lnTo>
                      <a:pt x="3318440" y="577509"/>
                    </a:lnTo>
                    <a:lnTo>
                      <a:pt x="5014499" y="577509"/>
                    </a:lnTo>
                    <a:lnTo>
                      <a:pt x="6033494" y="577509"/>
                    </a:lnTo>
                    <a:lnTo>
                      <a:pt x="7621702" y="577509"/>
                    </a:lnTo>
                    <a:lnTo>
                      <a:pt x="7662078" y="564976"/>
                    </a:lnTo>
                    <a:cubicBezTo>
                      <a:pt x="7737288" y="533165"/>
                      <a:pt x="7795670" y="469358"/>
                      <a:pt x="7820160" y="390619"/>
                    </a:cubicBezTo>
                    <a:lnTo>
                      <a:pt x="7829549" y="328516"/>
                    </a:lnTo>
                    <a:lnTo>
                      <a:pt x="7829549" y="282578"/>
                    </a:lnTo>
                    <a:cubicBezTo>
                      <a:pt x="7829549" y="126514"/>
                      <a:pt x="7956063" y="0"/>
                      <a:pt x="8112127" y="0"/>
                    </a:cubicBez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105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69917" y="1385823"/>
                <a:ext cx="19143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schemeClr val="bg1"/>
                    </a:solidFill>
                    <a:latin typeface="Villula" pitchFamily="50" charset="-52"/>
                  </a:rPr>
                  <a:t>&gt;</a:t>
                </a:r>
                <a:r>
                  <a:rPr lang="en-US" sz="3600" dirty="0">
                    <a:solidFill>
                      <a:schemeClr val="bg1"/>
                    </a:solidFill>
                    <a:latin typeface="Akrobat Black" panose="00000A00000000000000" pitchFamily="50" charset="-52"/>
                  </a:rPr>
                  <a:t>30000</a:t>
                </a:r>
                <a:endParaRPr lang="ru-RU" sz="3600" dirty="0">
                  <a:solidFill>
                    <a:schemeClr val="bg1"/>
                  </a:solidFill>
                  <a:latin typeface="Akrobat Black" panose="00000A00000000000000" pitchFamily="50" charset="-52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1111692" y="2068564"/>
              <a:ext cx="145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krobat" panose="00000600000000000000" pitchFamily="50" charset="-52"/>
                </a:rPr>
                <a:t>Сотрудников</a:t>
              </a:r>
            </a:p>
          </p:txBody>
        </p:sp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8301" y="638848"/>
            <a:ext cx="1031605" cy="1031605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6779257" y="1354901"/>
            <a:ext cx="1914372" cy="1287380"/>
            <a:chOff x="662295" y="1324937"/>
            <a:chExt cx="1914372" cy="1287380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662295" y="1324937"/>
              <a:ext cx="1914372" cy="1287380"/>
              <a:chOff x="469917" y="1096337"/>
              <a:chExt cx="1914372" cy="1287380"/>
            </a:xfrm>
          </p:grpSpPr>
          <p:sp>
            <p:nvSpPr>
              <p:cNvPr id="26" name="Полилиния 25"/>
              <p:cNvSpPr/>
              <p:nvPr/>
            </p:nvSpPr>
            <p:spPr>
              <a:xfrm rot="10800000">
                <a:off x="515891" y="1096337"/>
                <a:ext cx="1862614" cy="1287380"/>
              </a:xfrm>
              <a:custGeom>
                <a:avLst/>
                <a:gdLst>
                  <a:gd name="connsiteX0" fmla="*/ 8112127 w 10782299"/>
                  <a:gd name="connsiteY0" fmla="*/ 0 h 3689688"/>
                  <a:gd name="connsiteX1" fmla="*/ 10499721 w 10782299"/>
                  <a:gd name="connsiteY1" fmla="*/ 0 h 3689688"/>
                  <a:gd name="connsiteX2" fmla="*/ 10782299 w 10782299"/>
                  <a:gd name="connsiteY2" fmla="*/ 282578 h 3689688"/>
                  <a:gd name="connsiteX3" fmla="*/ 10782299 w 10782299"/>
                  <a:gd name="connsiteY3" fmla="*/ 3407109 h 3689688"/>
                  <a:gd name="connsiteX4" fmla="*/ 10499721 w 10782299"/>
                  <a:gd name="connsiteY4" fmla="*/ 3689687 h 3689688"/>
                  <a:gd name="connsiteX5" fmla="*/ 8472909 w 10782299"/>
                  <a:gd name="connsiteY5" fmla="*/ 3689687 h 3689688"/>
                  <a:gd name="connsiteX6" fmla="*/ 8472899 w 10782299"/>
                  <a:gd name="connsiteY6" fmla="*/ 3689688 h 3689688"/>
                  <a:gd name="connsiteX7" fmla="*/ 5014499 w 10782299"/>
                  <a:gd name="connsiteY7" fmla="*/ 3689688 h 3689688"/>
                  <a:gd name="connsiteX8" fmla="*/ 4629149 w 10782299"/>
                  <a:gd name="connsiteY8" fmla="*/ 3304338 h 3689688"/>
                  <a:gd name="connsiteX9" fmla="*/ 4629149 w 10782299"/>
                  <a:gd name="connsiteY9" fmla="*/ 3061572 h 3689688"/>
                  <a:gd name="connsiteX10" fmla="*/ 4608509 w 10782299"/>
                  <a:gd name="connsiteY10" fmla="*/ 3061572 h 3689688"/>
                  <a:gd name="connsiteX11" fmla="*/ 4329112 w 10782299"/>
                  <a:gd name="connsiteY11" fmla="*/ 2782175 h 3689688"/>
                  <a:gd name="connsiteX12" fmla="*/ 4329112 w 10782299"/>
                  <a:gd name="connsiteY12" fmla="*/ 2781301 h 3689688"/>
                  <a:gd name="connsiteX13" fmla="*/ 2814646 w 10782299"/>
                  <a:gd name="connsiteY13" fmla="*/ 2781301 h 3689688"/>
                  <a:gd name="connsiteX14" fmla="*/ 2814637 w 10782299"/>
                  <a:gd name="connsiteY14" fmla="*/ 2781302 h 3689688"/>
                  <a:gd name="connsiteX15" fmla="*/ 347663 w 10782299"/>
                  <a:gd name="connsiteY15" fmla="*/ 2781301 h 3689688"/>
                  <a:gd name="connsiteX16" fmla="*/ 0 w 10782299"/>
                  <a:gd name="connsiteY16" fmla="*/ 2433638 h 3689688"/>
                  <a:gd name="connsiteX17" fmla="*/ 0 w 10782299"/>
                  <a:gd name="connsiteY17" fmla="*/ 347664 h 3689688"/>
                  <a:gd name="connsiteX18" fmla="*/ 347663 w 10782299"/>
                  <a:gd name="connsiteY18" fmla="*/ 1 h 3689688"/>
                  <a:gd name="connsiteX19" fmla="*/ 2814638 w 10782299"/>
                  <a:gd name="connsiteY19" fmla="*/ 1 h 3689688"/>
                  <a:gd name="connsiteX20" fmla="*/ 3162300 w 10782299"/>
                  <a:gd name="connsiteY20" fmla="*/ 347664 h 3689688"/>
                  <a:gd name="connsiteX21" fmla="*/ 3162300 w 10782299"/>
                  <a:gd name="connsiteY21" fmla="*/ 419767 h 3689688"/>
                  <a:gd name="connsiteX22" fmla="*/ 3163523 w 10782299"/>
                  <a:gd name="connsiteY22" fmla="*/ 423707 h 3689688"/>
                  <a:gd name="connsiteX23" fmla="*/ 3271656 w 10782299"/>
                  <a:gd name="connsiteY23" fmla="*/ 555019 h 3689688"/>
                  <a:gd name="connsiteX24" fmla="*/ 3318440 w 10782299"/>
                  <a:gd name="connsiteY24" fmla="*/ 577509 h 3689688"/>
                  <a:gd name="connsiteX25" fmla="*/ 5014499 w 10782299"/>
                  <a:gd name="connsiteY25" fmla="*/ 577509 h 3689688"/>
                  <a:gd name="connsiteX26" fmla="*/ 6033494 w 10782299"/>
                  <a:gd name="connsiteY26" fmla="*/ 577509 h 3689688"/>
                  <a:gd name="connsiteX27" fmla="*/ 7621702 w 10782299"/>
                  <a:gd name="connsiteY27" fmla="*/ 577509 h 3689688"/>
                  <a:gd name="connsiteX28" fmla="*/ 7662078 w 10782299"/>
                  <a:gd name="connsiteY28" fmla="*/ 564976 h 3689688"/>
                  <a:gd name="connsiteX29" fmla="*/ 7820160 w 10782299"/>
                  <a:gd name="connsiteY29" fmla="*/ 390619 h 3689688"/>
                  <a:gd name="connsiteX30" fmla="*/ 7829549 w 10782299"/>
                  <a:gd name="connsiteY30" fmla="*/ 328516 h 3689688"/>
                  <a:gd name="connsiteX31" fmla="*/ 7829549 w 10782299"/>
                  <a:gd name="connsiteY31" fmla="*/ 282578 h 3689688"/>
                  <a:gd name="connsiteX32" fmla="*/ 8112127 w 10782299"/>
                  <a:gd name="connsiteY32" fmla="*/ 0 h 368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0782299" h="3689688">
                    <a:moveTo>
                      <a:pt x="8112127" y="0"/>
                    </a:moveTo>
                    <a:lnTo>
                      <a:pt x="10499721" y="0"/>
                    </a:lnTo>
                    <a:cubicBezTo>
                      <a:pt x="10655785" y="0"/>
                      <a:pt x="10782299" y="126514"/>
                      <a:pt x="10782299" y="282578"/>
                    </a:cubicBezTo>
                    <a:lnTo>
                      <a:pt x="10782299" y="3407109"/>
                    </a:lnTo>
                    <a:cubicBezTo>
                      <a:pt x="10782299" y="3563173"/>
                      <a:pt x="10655785" y="3689687"/>
                      <a:pt x="10499721" y="3689687"/>
                    </a:cubicBezTo>
                    <a:lnTo>
                      <a:pt x="8472909" y="3689687"/>
                    </a:lnTo>
                    <a:lnTo>
                      <a:pt x="8472899" y="3689688"/>
                    </a:lnTo>
                    <a:lnTo>
                      <a:pt x="5014499" y="3689688"/>
                    </a:lnTo>
                    <a:cubicBezTo>
                      <a:pt x="4801676" y="3689688"/>
                      <a:pt x="4629149" y="3517161"/>
                      <a:pt x="4629149" y="3304338"/>
                    </a:cubicBezTo>
                    <a:lnTo>
                      <a:pt x="4629149" y="3061572"/>
                    </a:lnTo>
                    <a:lnTo>
                      <a:pt x="4608509" y="3061572"/>
                    </a:lnTo>
                    <a:cubicBezTo>
                      <a:pt x="4608509" y="2907265"/>
                      <a:pt x="4483419" y="2782175"/>
                      <a:pt x="4329112" y="2782175"/>
                    </a:cubicBezTo>
                    <a:lnTo>
                      <a:pt x="4329112" y="2781301"/>
                    </a:lnTo>
                    <a:lnTo>
                      <a:pt x="2814646" y="2781301"/>
                    </a:lnTo>
                    <a:lnTo>
                      <a:pt x="2814637" y="2781302"/>
                    </a:lnTo>
                    <a:lnTo>
                      <a:pt x="347663" y="2781301"/>
                    </a:lnTo>
                    <a:cubicBezTo>
                      <a:pt x="155654" y="2781301"/>
                      <a:pt x="0" y="2625647"/>
                      <a:pt x="0" y="2433638"/>
                    </a:cubicBezTo>
                    <a:lnTo>
                      <a:pt x="0" y="347664"/>
                    </a:lnTo>
                    <a:cubicBezTo>
                      <a:pt x="0" y="155655"/>
                      <a:pt x="155654" y="1"/>
                      <a:pt x="347663" y="1"/>
                    </a:cubicBezTo>
                    <a:lnTo>
                      <a:pt x="2814638" y="1"/>
                    </a:lnTo>
                    <a:cubicBezTo>
                      <a:pt x="3006646" y="1"/>
                      <a:pt x="3162300" y="155655"/>
                      <a:pt x="3162300" y="347664"/>
                    </a:cubicBezTo>
                    <a:lnTo>
                      <a:pt x="3162300" y="419767"/>
                    </a:lnTo>
                    <a:lnTo>
                      <a:pt x="3163523" y="423707"/>
                    </a:lnTo>
                    <a:cubicBezTo>
                      <a:pt x="3186177" y="477267"/>
                      <a:pt x="3224022" y="522838"/>
                      <a:pt x="3271656" y="555019"/>
                    </a:cubicBezTo>
                    <a:lnTo>
                      <a:pt x="3318440" y="577509"/>
                    </a:lnTo>
                    <a:lnTo>
                      <a:pt x="5014499" y="577509"/>
                    </a:lnTo>
                    <a:lnTo>
                      <a:pt x="6033494" y="577509"/>
                    </a:lnTo>
                    <a:lnTo>
                      <a:pt x="7621702" y="577509"/>
                    </a:lnTo>
                    <a:lnTo>
                      <a:pt x="7662078" y="564976"/>
                    </a:lnTo>
                    <a:cubicBezTo>
                      <a:pt x="7737288" y="533165"/>
                      <a:pt x="7795670" y="469358"/>
                      <a:pt x="7820160" y="390619"/>
                    </a:cubicBezTo>
                    <a:lnTo>
                      <a:pt x="7829549" y="328516"/>
                    </a:lnTo>
                    <a:lnTo>
                      <a:pt x="7829549" y="282578"/>
                    </a:lnTo>
                    <a:cubicBezTo>
                      <a:pt x="7829549" y="126514"/>
                      <a:pt x="7956063" y="0"/>
                      <a:pt x="8112127" y="0"/>
                    </a:cubicBez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105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469917" y="1385823"/>
                <a:ext cx="19143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600" dirty="0">
                    <a:solidFill>
                      <a:schemeClr val="bg1"/>
                    </a:solidFill>
                    <a:latin typeface="Akrobat Black" panose="00000A00000000000000" pitchFamily="50" charset="-52"/>
                  </a:rPr>
                  <a:t>170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216231" y="2065842"/>
              <a:ext cx="1077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krobat" panose="00000600000000000000" pitchFamily="50" charset="-52"/>
                </a:rPr>
                <a:t>Городов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19447" y="578581"/>
            <a:ext cx="1223211" cy="1223211"/>
          </a:xfrm>
          <a:prstGeom prst="rect">
            <a:avLst/>
          </a:prstGeom>
        </p:spPr>
      </p:pic>
      <p:grpSp>
        <p:nvGrpSpPr>
          <p:cNvPr id="40" name="Группа 39"/>
          <p:cNvGrpSpPr/>
          <p:nvPr/>
        </p:nvGrpSpPr>
        <p:grpSpPr>
          <a:xfrm>
            <a:off x="347385" y="3691764"/>
            <a:ext cx="2107057" cy="1287380"/>
            <a:chOff x="653239" y="1324937"/>
            <a:chExt cx="2107057" cy="1287380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662295" y="1324937"/>
              <a:ext cx="1914372" cy="1287380"/>
              <a:chOff x="469917" y="1096337"/>
              <a:chExt cx="1914372" cy="1287380"/>
            </a:xfrm>
          </p:grpSpPr>
          <p:sp>
            <p:nvSpPr>
              <p:cNvPr id="44" name="Полилиния 43"/>
              <p:cNvSpPr/>
              <p:nvPr/>
            </p:nvSpPr>
            <p:spPr>
              <a:xfrm rot="10800000">
                <a:off x="515891" y="1096337"/>
                <a:ext cx="1862614" cy="1287380"/>
              </a:xfrm>
              <a:custGeom>
                <a:avLst/>
                <a:gdLst>
                  <a:gd name="connsiteX0" fmla="*/ 8112127 w 10782299"/>
                  <a:gd name="connsiteY0" fmla="*/ 0 h 3689688"/>
                  <a:gd name="connsiteX1" fmla="*/ 10499721 w 10782299"/>
                  <a:gd name="connsiteY1" fmla="*/ 0 h 3689688"/>
                  <a:gd name="connsiteX2" fmla="*/ 10782299 w 10782299"/>
                  <a:gd name="connsiteY2" fmla="*/ 282578 h 3689688"/>
                  <a:gd name="connsiteX3" fmla="*/ 10782299 w 10782299"/>
                  <a:gd name="connsiteY3" fmla="*/ 3407109 h 3689688"/>
                  <a:gd name="connsiteX4" fmla="*/ 10499721 w 10782299"/>
                  <a:gd name="connsiteY4" fmla="*/ 3689687 h 3689688"/>
                  <a:gd name="connsiteX5" fmla="*/ 8472909 w 10782299"/>
                  <a:gd name="connsiteY5" fmla="*/ 3689687 h 3689688"/>
                  <a:gd name="connsiteX6" fmla="*/ 8472899 w 10782299"/>
                  <a:gd name="connsiteY6" fmla="*/ 3689688 h 3689688"/>
                  <a:gd name="connsiteX7" fmla="*/ 5014499 w 10782299"/>
                  <a:gd name="connsiteY7" fmla="*/ 3689688 h 3689688"/>
                  <a:gd name="connsiteX8" fmla="*/ 4629149 w 10782299"/>
                  <a:gd name="connsiteY8" fmla="*/ 3304338 h 3689688"/>
                  <a:gd name="connsiteX9" fmla="*/ 4629149 w 10782299"/>
                  <a:gd name="connsiteY9" fmla="*/ 3061572 h 3689688"/>
                  <a:gd name="connsiteX10" fmla="*/ 4608509 w 10782299"/>
                  <a:gd name="connsiteY10" fmla="*/ 3061572 h 3689688"/>
                  <a:gd name="connsiteX11" fmla="*/ 4329112 w 10782299"/>
                  <a:gd name="connsiteY11" fmla="*/ 2782175 h 3689688"/>
                  <a:gd name="connsiteX12" fmla="*/ 4329112 w 10782299"/>
                  <a:gd name="connsiteY12" fmla="*/ 2781301 h 3689688"/>
                  <a:gd name="connsiteX13" fmla="*/ 2814646 w 10782299"/>
                  <a:gd name="connsiteY13" fmla="*/ 2781301 h 3689688"/>
                  <a:gd name="connsiteX14" fmla="*/ 2814637 w 10782299"/>
                  <a:gd name="connsiteY14" fmla="*/ 2781302 h 3689688"/>
                  <a:gd name="connsiteX15" fmla="*/ 347663 w 10782299"/>
                  <a:gd name="connsiteY15" fmla="*/ 2781301 h 3689688"/>
                  <a:gd name="connsiteX16" fmla="*/ 0 w 10782299"/>
                  <a:gd name="connsiteY16" fmla="*/ 2433638 h 3689688"/>
                  <a:gd name="connsiteX17" fmla="*/ 0 w 10782299"/>
                  <a:gd name="connsiteY17" fmla="*/ 347664 h 3689688"/>
                  <a:gd name="connsiteX18" fmla="*/ 347663 w 10782299"/>
                  <a:gd name="connsiteY18" fmla="*/ 1 h 3689688"/>
                  <a:gd name="connsiteX19" fmla="*/ 2814638 w 10782299"/>
                  <a:gd name="connsiteY19" fmla="*/ 1 h 3689688"/>
                  <a:gd name="connsiteX20" fmla="*/ 3162300 w 10782299"/>
                  <a:gd name="connsiteY20" fmla="*/ 347664 h 3689688"/>
                  <a:gd name="connsiteX21" fmla="*/ 3162300 w 10782299"/>
                  <a:gd name="connsiteY21" fmla="*/ 419767 h 3689688"/>
                  <a:gd name="connsiteX22" fmla="*/ 3163523 w 10782299"/>
                  <a:gd name="connsiteY22" fmla="*/ 423707 h 3689688"/>
                  <a:gd name="connsiteX23" fmla="*/ 3271656 w 10782299"/>
                  <a:gd name="connsiteY23" fmla="*/ 555019 h 3689688"/>
                  <a:gd name="connsiteX24" fmla="*/ 3318440 w 10782299"/>
                  <a:gd name="connsiteY24" fmla="*/ 577509 h 3689688"/>
                  <a:gd name="connsiteX25" fmla="*/ 5014499 w 10782299"/>
                  <a:gd name="connsiteY25" fmla="*/ 577509 h 3689688"/>
                  <a:gd name="connsiteX26" fmla="*/ 6033494 w 10782299"/>
                  <a:gd name="connsiteY26" fmla="*/ 577509 h 3689688"/>
                  <a:gd name="connsiteX27" fmla="*/ 7621702 w 10782299"/>
                  <a:gd name="connsiteY27" fmla="*/ 577509 h 3689688"/>
                  <a:gd name="connsiteX28" fmla="*/ 7662078 w 10782299"/>
                  <a:gd name="connsiteY28" fmla="*/ 564976 h 3689688"/>
                  <a:gd name="connsiteX29" fmla="*/ 7820160 w 10782299"/>
                  <a:gd name="connsiteY29" fmla="*/ 390619 h 3689688"/>
                  <a:gd name="connsiteX30" fmla="*/ 7829549 w 10782299"/>
                  <a:gd name="connsiteY30" fmla="*/ 328516 h 3689688"/>
                  <a:gd name="connsiteX31" fmla="*/ 7829549 w 10782299"/>
                  <a:gd name="connsiteY31" fmla="*/ 282578 h 3689688"/>
                  <a:gd name="connsiteX32" fmla="*/ 8112127 w 10782299"/>
                  <a:gd name="connsiteY32" fmla="*/ 0 h 368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0782299" h="3689688">
                    <a:moveTo>
                      <a:pt x="8112127" y="0"/>
                    </a:moveTo>
                    <a:lnTo>
                      <a:pt x="10499721" y="0"/>
                    </a:lnTo>
                    <a:cubicBezTo>
                      <a:pt x="10655785" y="0"/>
                      <a:pt x="10782299" y="126514"/>
                      <a:pt x="10782299" y="282578"/>
                    </a:cubicBezTo>
                    <a:lnTo>
                      <a:pt x="10782299" y="3407109"/>
                    </a:lnTo>
                    <a:cubicBezTo>
                      <a:pt x="10782299" y="3563173"/>
                      <a:pt x="10655785" y="3689687"/>
                      <a:pt x="10499721" y="3689687"/>
                    </a:cubicBezTo>
                    <a:lnTo>
                      <a:pt x="8472909" y="3689687"/>
                    </a:lnTo>
                    <a:lnTo>
                      <a:pt x="8472899" y="3689688"/>
                    </a:lnTo>
                    <a:lnTo>
                      <a:pt x="5014499" y="3689688"/>
                    </a:lnTo>
                    <a:cubicBezTo>
                      <a:pt x="4801676" y="3689688"/>
                      <a:pt x="4629149" y="3517161"/>
                      <a:pt x="4629149" y="3304338"/>
                    </a:cubicBezTo>
                    <a:lnTo>
                      <a:pt x="4629149" y="3061572"/>
                    </a:lnTo>
                    <a:lnTo>
                      <a:pt x="4608509" y="3061572"/>
                    </a:lnTo>
                    <a:cubicBezTo>
                      <a:pt x="4608509" y="2907265"/>
                      <a:pt x="4483419" y="2782175"/>
                      <a:pt x="4329112" y="2782175"/>
                    </a:cubicBezTo>
                    <a:lnTo>
                      <a:pt x="4329112" y="2781301"/>
                    </a:lnTo>
                    <a:lnTo>
                      <a:pt x="2814646" y="2781301"/>
                    </a:lnTo>
                    <a:lnTo>
                      <a:pt x="2814637" y="2781302"/>
                    </a:lnTo>
                    <a:lnTo>
                      <a:pt x="347663" y="2781301"/>
                    </a:lnTo>
                    <a:cubicBezTo>
                      <a:pt x="155654" y="2781301"/>
                      <a:pt x="0" y="2625647"/>
                      <a:pt x="0" y="2433638"/>
                    </a:cubicBezTo>
                    <a:lnTo>
                      <a:pt x="0" y="347664"/>
                    </a:lnTo>
                    <a:cubicBezTo>
                      <a:pt x="0" y="155655"/>
                      <a:pt x="155654" y="1"/>
                      <a:pt x="347663" y="1"/>
                    </a:cubicBezTo>
                    <a:lnTo>
                      <a:pt x="2814638" y="1"/>
                    </a:lnTo>
                    <a:cubicBezTo>
                      <a:pt x="3006646" y="1"/>
                      <a:pt x="3162300" y="155655"/>
                      <a:pt x="3162300" y="347664"/>
                    </a:cubicBezTo>
                    <a:lnTo>
                      <a:pt x="3162300" y="419767"/>
                    </a:lnTo>
                    <a:lnTo>
                      <a:pt x="3163523" y="423707"/>
                    </a:lnTo>
                    <a:cubicBezTo>
                      <a:pt x="3186177" y="477267"/>
                      <a:pt x="3224022" y="522838"/>
                      <a:pt x="3271656" y="555019"/>
                    </a:cubicBezTo>
                    <a:lnTo>
                      <a:pt x="3318440" y="577509"/>
                    </a:lnTo>
                    <a:lnTo>
                      <a:pt x="5014499" y="577509"/>
                    </a:lnTo>
                    <a:lnTo>
                      <a:pt x="6033494" y="577509"/>
                    </a:lnTo>
                    <a:lnTo>
                      <a:pt x="7621702" y="577509"/>
                    </a:lnTo>
                    <a:lnTo>
                      <a:pt x="7662078" y="564976"/>
                    </a:lnTo>
                    <a:cubicBezTo>
                      <a:pt x="7737288" y="533165"/>
                      <a:pt x="7795670" y="469358"/>
                      <a:pt x="7820160" y="390619"/>
                    </a:cubicBezTo>
                    <a:lnTo>
                      <a:pt x="7829549" y="328516"/>
                    </a:lnTo>
                    <a:lnTo>
                      <a:pt x="7829549" y="282578"/>
                    </a:lnTo>
                    <a:cubicBezTo>
                      <a:pt x="7829549" y="126514"/>
                      <a:pt x="7956063" y="0"/>
                      <a:pt x="8112127" y="0"/>
                    </a:cubicBez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105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69917" y="1385823"/>
                <a:ext cx="19143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600" dirty="0">
                    <a:solidFill>
                      <a:schemeClr val="bg1"/>
                    </a:solidFill>
                    <a:latin typeface="Akrobat Black" panose="00000A00000000000000" pitchFamily="50" charset="-52"/>
                  </a:rPr>
                  <a:t>6</a:t>
                </a: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653239" y="2065492"/>
              <a:ext cx="210705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00" dirty="0">
                  <a:solidFill>
                    <a:schemeClr val="bg1"/>
                  </a:solidFill>
                  <a:latin typeface="Akrobat" panose="00000600000000000000" pitchFamily="50" charset="-52"/>
                </a:rPr>
                <a:t>Распределительных центров</a:t>
              </a:r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8199" y="2969730"/>
            <a:ext cx="1073656" cy="1073656"/>
          </a:xfrm>
          <a:prstGeom prst="rect">
            <a:avLst/>
          </a:prstGeom>
        </p:spPr>
      </p:pic>
      <p:grpSp>
        <p:nvGrpSpPr>
          <p:cNvPr id="48" name="Группа 47"/>
          <p:cNvGrpSpPr/>
          <p:nvPr/>
        </p:nvGrpSpPr>
        <p:grpSpPr>
          <a:xfrm>
            <a:off x="3578302" y="3736726"/>
            <a:ext cx="1914372" cy="1287380"/>
            <a:chOff x="662295" y="1324937"/>
            <a:chExt cx="1914372" cy="1287380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662295" y="1324937"/>
              <a:ext cx="1914372" cy="1287380"/>
              <a:chOff x="469917" y="1096337"/>
              <a:chExt cx="1914372" cy="1287380"/>
            </a:xfrm>
          </p:grpSpPr>
          <p:sp>
            <p:nvSpPr>
              <p:cNvPr id="52" name="Полилиния 51"/>
              <p:cNvSpPr/>
              <p:nvPr/>
            </p:nvSpPr>
            <p:spPr>
              <a:xfrm rot="10800000">
                <a:off x="515891" y="1096337"/>
                <a:ext cx="1862614" cy="1287380"/>
              </a:xfrm>
              <a:custGeom>
                <a:avLst/>
                <a:gdLst>
                  <a:gd name="connsiteX0" fmla="*/ 8112127 w 10782299"/>
                  <a:gd name="connsiteY0" fmla="*/ 0 h 3689688"/>
                  <a:gd name="connsiteX1" fmla="*/ 10499721 w 10782299"/>
                  <a:gd name="connsiteY1" fmla="*/ 0 h 3689688"/>
                  <a:gd name="connsiteX2" fmla="*/ 10782299 w 10782299"/>
                  <a:gd name="connsiteY2" fmla="*/ 282578 h 3689688"/>
                  <a:gd name="connsiteX3" fmla="*/ 10782299 w 10782299"/>
                  <a:gd name="connsiteY3" fmla="*/ 3407109 h 3689688"/>
                  <a:gd name="connsiteX4" fmla="*/ 10499721 w 10782299"/>
                  <a:gd name="connsiteY4" fmla="*/ 3689687 h 3689688"/>
                  <a:gd name="connsiteX5" fmla="*/ 8472909 w 10782299"/>
                  <a:gd name="connsiteY5" fmla="*/ 3689687 h 3689688"/>
                  <a:gd name="connsiteX6" fmla="*/ 8472899 w 10782299"/>
                  <a:gd name="connsiteY6" fmla="*/ 3689688 h 3689688"/>
                  <a:gd name="connsiteX7" fmla="*/ 5014499 w 10782299"/>
                  <a:gd name="connsiteY7" fmla="*/ 3689688 h 3689688"/>
                  <a:gd name="connsiteX8" fmla="*/ 4629149 w 10782299"/>
                  <a:gd name="connsiteY8" fmla="*/ 3304338 h 3689688"/>
                  <a:gd name="connsiteX9" fmla="*/ 4629149 w 10782299"/>
                  <a:gd name="connsiteY9" fmla="*/ 3061572 h 3689688"/>
                  <a:gd name="connsiteX10" fmla="*/ 4608509 w 10782299"/>
                  <a:gd name="connsiteY10" fmla="*/ 3061572 h 3689688"/>
                  <a:gd name="connsiteX11" fmla="*/ 4329112 w 10782299"/>
                  <a:gd name="connsiteY11" fmla="*/ 2782175 h 3689688"/>
                  <a:gd name="connsiteX12" fmla="*/ 4329112 w 10782299"/>
                  <a:gd name="connsiteY12" fmla="*/ 2781301 h 3689688"/>
                  <a:gd name="connsiteX13" fmla="*/ 2814646 w 10782299"/>
                  <a:gd name="connsiteY13" fmla="*/ 2781301 h 3689688"/>
                  <a:gd name="connsiteX14" fmla="*/ 2814637 w 10782299"/>
                  <a:gd name="connsiteY14" fmla="*/ 2781302 h 3689688"/>
                  <a:gd name="connsiteX15" fmla="*/ 347663 w 10782299"/>
                  <a:gd name="connsiteY15" fmla="*/ 2781301 h 3689688"/>
                  <a:gd name="connsiteX16" fmla="*/ 0 w 10782299"/>
                  <a:gd name="connsiteY16" fmla="*/ 2433638 h 3689688"/>
                  <a:gd name="connsiteX17" fmla="*/ 0 w 10782299"/>
                  <a:gd name="connsiteY17" fmla="*/ 347664 h 3689688"/>
                  <a:gd name="connsiteX18" fmla="*/ 347663 w 10782299"/>
                  <a:gd name="connsiteY18" fmla="*/ 1 h 3689688"/>
                  <a:gd name="connsiteX19" fmla="*/ 2814638 w 10782299"/>
                  <a:gd name="connsiteY19" fmla="*/ 1 h 3689688"/>
                  <a:gd name="connsiteX20" fmla="*/ 3162300 w 10782299"/>
                  <a:gd name="connsiteY20" fmla="*/ 347664 h 3689688"/>
                  <a:gd name="connsiteX21" fmla="*/ 3162300 w 10782299"/>
                  <a:gd name="connsiteY21" fmla="*/ 419767 h 3689688"/>
                  <a:gd name="connsiteX22" fmla="*/ 3163523 w 10782299"/>
                  <a:gd name="connsiteY22" fmla="*/ 423707 h 3689688"/>
                  <a:gd name="connsiteX23" fmla="*/ 3271656 w 10782299"/>
                  <a:gd name="connsiteY23" fmla="*/ 555019 h 3689688"/>
                  <a:gd name="connsiteX24" fmla="*/ 3318440 w 10782299"/>
                  <a:gd name="connsiteY24" fmla="*/ 577509 h 3689688"/>
                  <a:gd name="connsiteX25" fmla="*/ 5014499 w 10782299"/>
                  <a:gd name="connsiteY25" fmla="*/ 577509 h 3689688"/>
                  <a:gd name="connsiteX26" fmla="*/ 6033494 w 10782299"/>
                  <a:gd name="connsiteY26" fmla="*/ 577509 h 3689688"/>
                  <a:gd name="connsiteX27" fmla="*/ 7621702 w 10782299"/>
                  <a:gd name="connsiteY27" fmla="*/ 577509 h 3689688"/>
                  <a:gd name="connsiteX28" fmla="*/ 7662078 w 10782299"/>
                  <a:gd name="connsiteY28" fmla="*/ 564976 h 3689688"/>
                  <a:gd name="connsiteX29" fmla="*/ 7820160 w 10782299"/>
                  <a:gd name="connsiteY29" fmla="*/ 390619 h 3689688"/>
                  <a:gd name="connsiteX30" fmla="*/ 7829549 w 10782299"/>
                  <a:gd name="connsiteY30" fmla="*/ 328516 h 3689688"/>
                  <a:gd name="connsiteX31" fmla="*/ 7829549 w 10782299"/>
                  <a:gd name="connsiteY31" fmla="*/ 282578 h 3689688"/>
                  <a:gd name="connsiteX32" fmla="*/ 8112127 w 10782299"/>
                  <a:gd name="connsiteY32" fmla="*/ 0 h 368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0782299" h="3689688">
                    <a:moveTo>
                      <a:pt x="8112127" y="0"/>
                    </a:moveTo>
                    <a:lnTo>
                      <a:pt x="10499721" y="0"/>
                    </a:lnTo>
                    <a:cubicBezTo>
                      <a:pt x="10655785" y="0"/>
                      <a:pt x="10782299" y="126514"/>
                      <a:pt x="10782299" y="282578"/>
                    </a:cubicBezTo>
                    <a:lnTo>
                      <a:pt x="10782299" y="3407109"/>
                    </a:lnTo>
                    <a:cubicBezTo>
                      <a:pt x="10782299" y="3563173"/>
                      <a:pt x="10655785" y="3689687"/>
                      <a:pt x="10499721" y="3689687"/>
                    </a:cubicBezTo>
                    <a:lnTo>
                      <a:pt x="8472909" y="3689687"/>
                    </a:lnTo>
                    <a:lnTo>
                      <a:pt x="8472899" y="3689688"/>
                    </a:lnTo>
                    <a:lnTo>
                      <a:pt x="5014499" y="3689688"/>
                    </a:lnTo>
                    <a:cubicBezTo>
                      <a:pt x="4801676" y="3689688"/>
                      <a:pt x="4629149" y="3517161"/>
                      <a:pt x="4629149" y="3304338"/>
                    </a:cubicBezTo>
                    <a:lnTo>
                      <a:pt x="4629149" y="3061572"/>
                    </a:lnTo>
                    <a:lnTo>
                      <a:pt x="4608509" y="3061572"/>
                    </a:lnTo>
                    <a:cubicBezTo>
                      <a:pt x="4608509" y="2907265"/>
                      <a:pt x="4483419" y="2782175"/>
                      <a:pt x="4329112" y="2782175"/>
                    </a:cubicBezTo>
                    <a:lnTo>
                      <a:pt x="4329112" y="2781301"/>
                    </a:lnTo>
                    <a:lnTo>
                      <a:pt x="2814646" y="2781301"/>
                    </a:lnTo>
                    <a:lnTo>
                      <a:pt x="2814637" y="2781302"/>
                    </a:lnTo>
                    <a:lnTo>
                      <a:pt x="347663" y="2781301"/>
                    </a:lnTo>
                    <a:cubicBezTo>
                      <a:pt x="155654" y="2781301"/>
                      <a:pt x="0" y="2625647"/>
                      <a:pt x="0" y="2433638"/>
                    </a:cubicBezTo>
                    <a:lnTo>
                      <a:pt x="0" y="347664"/>
                    </a:lnTo>
                    <a:cubicBezTo>
                      <a:pt x="0" y="155655"/>
                      <a:pt x="155654" y="1"/>
                      <a:pt x="347663" y="1"/>
                    </a:cubicBezTo>
                    <a:lnTo>
                      <a:pt x="2814638" y="1"/>
                    </a:lnTo>
                    <a:cubicBezTo>
                      <a:pt x="3006646" y="1"/>
                      <a:pt x="3162300" y="155655"/>
                      <a:pt x="3162300" y="347664"/>
                    </a:cubicBezTo>
                    <a:lnTo>
                      <a:pt x="3162300" y="419767"/>
                    </a:lnTo>
                    <a:lnTo>
                      <a:pt x="3163523" y="423707"/>
                    </a:lnTo>
                    <a:cubicBezTo>
                      <a:pt x="3186177" y="477267"/>
                      <a:pt x="3224022" y="522838"/>
                      <a:pt x="3271656" y="555019"/>
                    </a:cubicBezTo>
                    <a:lnTo>
                      <a:pt x="3318440" y="577509"/>
                    </a:lnTo>
                    <a:lnTo>
                      <a:pt x="5014499" y="577509"/>
                    </a:lnTo>
                    <a:lnTo>
                      <a:pt x="6033494" y="577509"/>
                    </a:lnTo>
                    <a:lnTo>
                      <a:pt x="7621702" y="577509"/>
                    </a:lnTo>
                    <a:lnTo>
                      <a:pt x="7662078" y="564976"/>
                    </a:lnTo>
                    <a:cubicBezTo>
                      <a:pt x="7737288" y="533165"/>
                      <a:pt x="7795670" y="469358"/>
                      <a:pt x="7820160" y="390619"/>
                    </a:cubicBezTo>
                    <a:lnTo>
                      <a:pt x="7829549" y="328516"/>
                    </a:lnTo>
                    <a:lnTo>
                      <a:pt x="7829549" y="282578"/>
                    </a:lnTo>
                    <a:cubicBezTo>
                      <a:pt x="7829549" y="126514"/>
                      <a:pt x="7956063" y="0"/>
                      <a:pt x="8112127" y="0"/>
                    </a:cubicBez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105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469917" y="1385823"/>
                <a:ext cx="19143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schemeClr val="bg1"/>
                    </a:solidFill>
                    <a:latin typeface="Akrobat Black" panose="00000A00000000000000" pitchFamily="50" charset="-52"/>
                  </a:rPr>
                  <a:t>&gt;</a:t>
                </a:r>
                <a:r>
                  <a:rPr lang="ru-RU" sz="3600" dirty="0">
                    <a:solidFill>
                      <a:schemeClr val="bg1"/>
                    </a:solidFill>
                    <a:latin typeface="Akrobat Black" panose="00000A00000000000000" pitchFamily="50" charset="-52"/>
                  </a:rPr>
                  <a:t>7 </a:t>
                </a:r>
                <a:r>
                  <a:rPr lang="ru-RU" sz="3200" dirty="0">
                    <a:solidFill>
                      <a:schemeClr val="bg1"/>
                    </a:solidFill>
                    <a:latin typeface="Akrobat Black" panose="00000A00000000000000" pitchFamily="50" charset="-52"/>
                  </a:rPr>
                  <a:t>млн</a:t>
                </a: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1111692" y="2068564"/>
              <a:ext cx="145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krobat" panose="00000600000000000000" pitchFamily="50" charset="-52"/>
                </a:rPr>
                <a:t>Покупателей</a:t>
              </a: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0105" y="2938394"/>
            <a:ext cx="1071966" cy="1071966"/>
          </a:xfrm>
          <a:prstGeom prst="rect">
            <a:avLst/>
          </a:prstGeom>
        </p:spPr>
      </p:pic>
      <p:grpSp>
        <p:nvGrpSpPr>
          <p:cNvPr id="55" name="Группа 54"/>
          <p:cNvGrpSpPr/>
          <p:nvPr/>
        </p:nvGrpSpPr>
        <p:grpSpPr>
          <a:xfrm>
            <a:off x="6831015" y="3691764"/>
            <a:ext cx="1862614" cy="1287380"/>
            <a:chOff x="708269" y="1324937"/>
            <a:chExt cx="1862614" cy="1287380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708269" y="1324937"/>
              <a:ext cx="1862614" cy="1287380"/>
              <a:chOff x="515891" y="1096337"/>
              <a:chExt cx="1862614" cy="1287380"/>
            </a:xfrm>
          </p:grpSpPr>
          <p:sp>
            <p:nvSpPr>
              <p:cNvPr id="59" name="Полилиния 58"/>
              <p:cNvSpPr/>
              <p:nvPr/>
            </p:nvSpPr>
            <p:spPr>
              <a:xfrm rot="10800000">
                <a:off x="515891" y="1096337"/>
                <a:ext cx="1862614" cy="1287380"/>
              </a:xfrm>
              <a:custGeom>
                <a:avLst/>
                <a:gdLst>
                  <a:gd name="connsiteX0" fmla="*/ 8112127 w 10782299"/>
                  <a:gd name="connsiteY0" fmla="*/ 0 h 3689688"/>
                  <a:gd name="connsiteX1" fmla="*/ 10499721 w 10782299"/>
                  <a:gd name="connsiteY1" fmla="*/ 0 h 3689688"/>
                  <a:gd name="connsiteX2" fmla="*/ 10782299 w 10782299"/>
                  <a:gd name="connsiteY2" fmla="*/ 282578 h 3689688"/>
                  <a:gd name="connsiteX3" fmla="*/ 10782299 w 10782299"/>
                  <a:gd name="connsiteY3" fmla="*/ 3407109 h 3689688"/>
                  <a:gd name="connsiteX4" fmla="*/ 10499721 w 10782299"/>
                  <a:gd name="connsiteY4" fmla="*/ 3689687 h 3689688"/>
                  <a:gd name="connsiteX5" fmla="*/ 8472909 w 10782299"/>
                  <a:gd name="connsiteY5" fmla="*/ 3689687 h 3689688"/>
                  <a:gd name="connsiteX6" fmla="*/ 8472899 w 10782299"/>
                  <a:gd name="connsiteY6" fmla="*/ 3689688 h 3689688"/>
                  <a:gd name="connsiteX7" fmla="*/ 5014499 w 10782299"/>
                  <a:gd name="connsiteY7" fmla="*/ 3689688 h 3689688"/>
                  <a:gd name="connsiteX8" fmla="*/ 4629149 w 10782299"/>
                  <a:gd name="connsiteY8" fmla="*/ 3304338 h 3689688"/>
                  <a:gd name="connsiteX9" fmla="*/ 4629149 w 10782299"/>
                  <a:gd name="connsiteY9" fmla="*/ 3061572 h 3689688"/>
                  <a:gd name="connsiteX10" fmla="*/ 4608509 w 10782299"/>
                  <a:gd name="connsiteY10" fmla="*/ 3061572 h 3689688"/>
                  <a:gd name="connsiteX11" fmla="*/ 4329112 w 10782299"/>
                  <a:gd name="connsiteY11" fmla="*/ 2782175 h 3689688"/>
                  <a:gd name="connsiteX12" fmla="*/ 4329112 w 10782299"/>
                  <a:gd name="connsiteY12" fmla="*/ 2781301 h 3689688"/>
                  <a:gd name="connsiteX13" fmla="*/ 2814646 w 10782299"/>
                  <a:gd name="connsiteY13" fmla="*/ 2781301 h 3689688"/>
                  <a:gd name="connsiteX14" fmla="*/ 2814637 w 10782299"/>
                  <a:gd name="connsiteY14" fmla="*/ 2781302 h 3689688"/>
                  <a:gd name="connsiteX15" fmla="*/ 347663 w 10782299"/>
                  <a:gd name="connsiteY15" fmla="*/ 2781301 h 3689688"/>
                  <a:gd name="connsiteX16" fmla="*/ 0 w 10782299"/>
                  <a:gd name="connsiteY16" fmla="*/ 2433638 h 3689688"/>
                  <a:gd name="connsiteX17" fmla="*/ 0 w 10782299"/>
                  <a:gd name="connsiteY17" fmla="*/ 347664 h 3689688"/>
                  <a:gd name="connsiteX18" fmla="*/ 347663 w 10782299"/>
                  <a:gd name="connsiteY18" fmla="*/ 1 h 3689688"/>
                  <a:gd name="connsiteX19" fmla="*/ 2814638 w 10782299"/>
                  <a:gd name="connsiteY19" fmla="*/ 1 h 3689688"/>
                  <a:gd name="connsiteX20" fmla="*/ 3162300 w 10782299"/>
                  <a:gd name="connsiteY20" fmla="*/ 347664 h 3689688"/>
                  <a:gd name="connsiteX21" fmla="*/ 3162300 w 10782299"/>
                  <a:gd name="connsiteY21" fmla="*/ 419767 h 3689688"/>
                  <a:gd name="connsiteX22" fmla="*/ 3163523 w 10782299"/>
                  <a:gd name="connsiteY22" fmla="*/ 423707 h 3689688"/>
                  <a:gd name="connsiteX23" fmla="*/ 3271656 w 10782299"/>
                  <a:gd name="connsiteY23" fmla="*/ 555019 h 3689688"/>
                  <a:gd name="connsiteX24" fmla="*/ 3318440 w 10782299"/>
                  <a:gd name="connsiteY24" fmla="*/ 577509 h 3689688"/>
                  <a:gd name="connsiteX25" fmla="*/ 5014499 w 10782299"/>
                  <a:gd name="connsiteY25" fmla="*/ 577509 h 3689688"/>
                  <a:gd name="connsiteX26" fmla="*/ 6033494 w 10782299"/>
                  <a:gd name="connsiteY26" fmla="*/ 577509 h 3689688"/>
                  <a:gd name="connsiteX27" fmla="*/ 7621702 w 10782299"/>
                  <a:gd name="connsiteY27" fmla="*/ 577509 h 3689688"/>
                  <a:gd name="connsiteX28" fmla="*/ 7662078 w 10782299"/>
                  <a:gd name="connsiteY28" fmla="*/ 564976 h 3689688"/>
                  <a:gd name="connsiteX29" fmla="*/ 7820160 w 10782299"/>
                  <a:gd name="connsiteY29" fmla="*/ 390619 h 3689688"/>
                  <a:gd name="connsiteX30" fmla="*/ 7829549 w 10782299"/>
                  <a:gd name="connsiteY30" fmla="*/ 328516 h 3689688"/>
                  <a:gd name="connsiteX31" fmla="*/ 7829549 w 10782299"/>
                  <a:gd name="connsiteY31" fmla="*/ 282578 h 3689688"/>
                  <a:gd name="connsiteX32" fmla="*/ 8112127 w 10782299"/>
                  <a:gd name="connsiteY32" fmla="*/ 0 h 3689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0782299" h="3689688">
                    <a:moveTo>
                      <a:pt x="8112127" y="0"/>
                    </a:moveTo>
                    <a:lnTo>
                      <a:pt x="10499721" y="0"/>
                    </a:lnTo>
                    <a:cubicBezTo>
                      <a:pt x="10655785" y="0"/>
                      <a:pt x="10782299" y="126514"/>
                      <a:pt x="10782299" y="282578"/>
                    </a:cubicBezTo>
                    <a:lnTo>
                      <a:pt x="10782299" y="3407109"/>
                    </a:lnTo>
                    <a:cubicBezTo>
                      <a:pt x="10782299" y="3563173"/>
                      <a:pt x="10655785" y="3689687"/>
                      <a:pt x="10499721" y="3689687"/>
                    </a:cubicBezTo>
                    <a:lnTo>
                      <a:pt x="8472909" y="3689687"/>
                    </a:lnTo>
                    <a:lnTo>
                      <a:pt x="8472899" y="3689688"/>
                    </a:lnTo>
                    <a:lnTo>
                      <a:pt x="5014499" y="3689688"/>
                    </a:lnTo>
                    <a:cubicBezTo>
                      <a:pt x="4801676" y="3689688"/>
                      <a:pt x="4629149" y="3517161"/>
                      <a:pt x="4629149" y="3304338"/>
                    </a:cubicBezTo>
                    <a:lnTo>
                      <a:pt x="4629149" y="3061572"/>
                    </a:lnTo>
                    <a:lnTo>
                      <a:pt x="4608509" y="3061572"/>
                    </a:lnTo>
                    <a:cubicBezTo>
                      <a:pt x="4608509" y="2907265"/>
                      <a:pt x="4483419" y="2782175"/>
                      <a:pt x="4329112" y="2782175"/>
                    </a:cubicBezTo>
                    <a:lnTo>
                      <a:pt x="4329112" y="2781301"/>
                    </a:lnTo>
                    <a:lnTo>
                      <a:pt x="2814646" y="2781301"/>
                    </a:lnTo>
                    <a:lnTo>
                      <a:pt x="2814637" y="2781302"/>
                    </a:lnTo>
                    <a:lnTo>
                      <a:pt x="347663" y="2781301"/>
                    </a:lnTo>
                    <a:cubicBezTo>
                      <a:pt x="155654" y="2781301"/>
                      <a:pt x="0" y="2625647"/>
                      <a:pt x="0" y="2433638"/>
                    </a:cubicBezTo>
                    <a:lnTo>
                      <a:pt x="0" y="347664"/>
                    </a:lnTo>
                    <a:cubicBezTo>
                      <a:pt x="0" y="155655"/>
                      <a:pt x="155654" y="1"/>
                      <a:pt x="347663" y="1"/>
                    </a:cubicBezTo>
                    <a:lnTo>
                      <a:pt x="2814638" y="1"/>
                    </a:lnTo>
                    <a:cubicBezTo>
                      <a:pt x="3006646" y="1"/>
                      <a:pt x="3162300" y="155655"/>
                      <a:pt x="3162300" y="347664"/>
                    </a:cubicBezTo>
                    <a:lnTo>
                      <a:pt x="3162300" y="419767"/>
                    </a:lnTo>
                    <a:lnTo>
                      <a:pt x="3163523" y="423707"/>
                    </a:lnTo>
                    <a:cubicBezTo>
                      <a:pt x="3186177" y="477267"/>
                      <a:pt x="3224022" y="522838"/>
                      <a:pt x="3271656" y="555019"/>
                    </a:cubicBezTo>
                    <a:lnTo>
                      <a:pt x="3318440" y="577509"/>
                    </a:lnTo>
                    <a:lnTo>
                      <a:pt x="5014499" y="577509"/>
                    </a:lnTo>
                    <a:lnTo>
                      <a:pt x="6033494" y="577509"/>
                    </a:lnTo>
                    <a:lnTo>
                      <a:pt x="7621702" y="577509"/>
                    </a:lnTo>
                    <a:lnTo>
                      <a:pt x="7662078" y="564976"/>
                    </a:lnTo>
                    <a:cubicBezTo>
                      <a:pt x="7737288" y="533165"/>
                      <a:pt x="7795670" y="469358"/>
                      <a:pt x="7820160" y="390619"/>
                    </a:cubicBezTo>
                    <a:lnTo>
                      <a:pt x="7829549" y="328516"/>
                    </a:lnTo>
                    <a:lnTo>
                      <a:pt x="7829549" y="282578"/>
                    </a:lnTo>
                    <a:cubicBezTo>
                      <a:pt x="7829549" y="126514"/>
                      <a:pt x="7956063" y="0"/>
                      <a:pt x="8112127" y="0"/>
                    </a:cubicBezTo>
                    <a:close/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105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15891" y="1385823"/>
                <a:ext cx="18626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500" dirty="0">
                    <a:solidFill>
                      <a:schemeClr val="bg1"/>
                    </a:solidFill>
                    <a:latin typeface="Roboto Black" panose="02000000000000000000" pitchFamily="2" charset="0"/>
                    <a:ea typeface="Roboto Black" panose="02000000000000000000" pitchFamily="2" charset="0"/>
                  </a:rPr>
                  <a:t>2345</a:t>
                </a: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1055245" y="2067109"/>
              <a:ext cx="145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krobat" panose="00000600000000000000" pitchFamily="50" charset="-52"/>
                </a:rPr>
                <a:t>Торговых точек</a:t>
              </a: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0163" y="2868624"/>
            <a:ext cx="1112626" cy="1112626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3710908" y="231775"/>
            <a:ext cx="1917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2DBE64"/>
                </a:solidFill>
                <a:latin typeface="Akrobat" panose="00000600000000000000" pitchFamily="50" charset="-52"/>
              </a:rPr>
              <a:t>К 2025 году</a:t>
            </a: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780" y="191832"/>
            <a:ext cx="3704243" cy="47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46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E64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20478" y="964621"/>
            <a:ext cx="309777" cy="309777"/>
            <a:chOff x="5823394" y="1407933"/>
            <a:chExt cx="1400138" cy="140013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220478" y="1364888"/>
            <a:ext cx="309777" cy="309777"/>
            <a:chOff x="5823394" y="1407933"/>
            <a:chExt cx="1400138" cy="140013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20" name="Группа 19"/>
          <p:cNvGrpSpPr/>
          <p:nvPr/>
        </p:nvGrpSpPr>
        <p:grpSpPr>
          <a:xfrm>
            <a:off x="220478" y="1765155"/>
            <a:ext cx="309777" cy="309777"/>
            <a:chOff x="5823394" y="1407933"/>
            <a:chExt cx="1400138" cy="1400138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220478" y="2165422"/>
            <a:ext cx="309777" cy="309777"/>
            <a:chOff x="5823394" y="1407933"/>
            <a:chExt cx="1400138" cy="1400138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220478" y="2565689"/>
            <a:ext cx="309777" cy="309777"/>
            <a:chOff x="5823394" y="1407933"/>
            <a:chExt cx="1400138" cy="1400138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29" name="Группа 28"/>
          <p:cNvGrpSpPr/>
          <p:nvPr/>
        </p:nvGrpSpPr>
        <p:grpSpPr>
          <a:xfrm>
            <a:off x="220478" y="2965956"/>
            <a:ext cx="309777" cy="309777"/>
            <a:chOff x="5823394" y="1407933"/>
            <a:chExt cx="1400138" cy="1400138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32" name="Группа 31"/>
          <p:cNvGrpSpPr/>
          <p:nvPr/>
        </p:nvGrpSpPr>
        <p:grpSpPr>
          <a:xfrm>
            <a:off x="220478" y="3366223"/>
            <a:ext cx="309777" cy="309777"/>
            <a:chOff x="5823394" y="1407933"/>
            <a:chExt cx="1400138" cy="1400138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35" name="Группа 34"/>
          <p:cNvGrpSpPr/>
          <p:nvPr/>
        </p:nvGrpSpPr>
        <p:grpSpPr>
          <a:xfrm>
            <a:off x="220478" y="3766490"/>
            <a:ext cx="309777" cy="309777"/>
            <a:chOff x="5823394" y="1407933"/>
            <a:chExt cx="1400138" cy="1400138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38" name="Группа 37"/>
          <p:cNvGrpSpPr/>
          <p:nvPr/>
        </p:nvGrpSpPr>
        <p:grpSpPr>
          <a:xfrm>
            <a:off x="220478" y="4166757"/>
            <a:ext cx="309777" cy="309777"/>
            <a:chOff x="5823394" y="1407933"/>
            <a:chExt cx="1400138" cy="1400138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grpSp>
        <p:nvGrpSpPr>
          <p:cNvPr id="41" name="Группа 40"/>
          <p:cNvGrpSpPr/>
          <p:nvPr/>
        </p:nvGrpSpPr>
        <p:grpSpPr>
          <a:xfrm>
            <a:off x="220478" y="4567023"/>
            <a:ext cx="309777" cy="309777"/>
            <a:chOff x="5823394" y="1407933"/>
            <a:chExt cx="1400138" cy="1400138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5932449" y="1407933"/>
              <a:ext cx="1182028" cy="1352654"/>
            </a:xfrm>
            <a:prstGeom prst="roundRect">
              <a:avLst/>
            </a:prstGeom>
            <a:solidFill>
              <a:srgbClr val="D71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23394" y="1407933"/>
              <a:ext cx="1400138" cy="1400138"/>
            </a:xfrm>
            <a:prstGeom prst="rect">
              <a:avLst/>
            </a:prstGeom>
          </p:spPr>
        </p:pic>
      </p:grpSp>
      <p:sp>
        <p:nvSpPr>
          <p:cNvPr id="7" name="Полилиния 34">
            <a:extLst>
              <a:ext uri="{FF2B5EF4-FFF2-40B4-BE49-F238E27FC236}">
                <a16:creationId xmlns:a16="http://schemas.microsoft.com/office/drawing/2014/main" id="{486769A1-5506-9032-0170-C5B7CB9F2AAA}"/>
              </a:ext>
            </a:extLst>
          </p:cNvPr>
          <p:cNvSpPr/>
          <p:nvPr/>
        </p:nvSpPr>
        <p:spPr>
          <a:xfrm rot="5400000">
            <a:off x="5312859" y="1779914"/>
            <a:ext cx="4871455" cy="2173061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D71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9" b="100000" l="9978" r="899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53308" y="430716"/>
            <a:ext cx="4712784" cy="47127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6444" y="0"/>
            <a:ext cx="7923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krobat Black" panose="00000A00000000000000" pitchFamily="50" charset="-52"/>
              </a:rPr>
              <a:t>НАШИ </a:t>
            </a:r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</a:rPr>
              <a:t>УСЛОВИЯ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8453" y="801216"/>
            <a:ext cx="6596024" cy="424731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Akrobat" panose="00000600000000000000" pitchFamily="50" charset="-52"/>
              </a:rPr>
              <a:t>Официальное оформление по ТК РФ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Akrobat" panose="00000600000000000000" pitchFamily="50" charset="-52"/>
              </a:rPr>
              <a:t>Мед.  книжка за счет компании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Akrobat" panose="00000600000000000000" pitchFamily="50" charset="-52"/>
              </a:rPr>
              <a:t>Оплачиваемое время перерывов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Akrobat" panose="00000600000000000000" pitchFamily="50" charset="-52"/>
              </a:rPr>
              <a:t>Повышенная оплата в ночное время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Akrobat" panose="00000600000000000000" pitchFamily="50" charset="-52"/>
              </a:rPr>
              <a:t>Обучение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latin typeface="Akrobat" panose="00000600000000000000" pitchFamily="50" charset="-52"/>
              </a:rPr>
              <a:t>Оплачиваемые больничные и отпуск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latin typeface="Akrobat" panose="00000600000000000000" pitchFamily="50" charset="-52"/>
              </a:rPr>
              <a:t>Отсутствие штрафов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latin typeface="Akrobat" panose="00000600000000000000" pitchFamily="50" charset="-52"/>
              </a:rPr>
              <a:t>Двойная оплата ЧТС в праздничные дни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latin typeface="Akrobat" panose="00000600000000000000" pitchFamily="50" charset="-52"/>
              </a:rPr>
              <a:t>Бесплатная форма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latin typeface="Akrobat" panose="00000600000000000000" pitchFamily="50" charset="-52"/>
              </a:rPr>
              <a:t>Своевременная заработная плата 2 раза в месяц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35094" y="824655"/>
            <a:ext cx="8519532" cy="415498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Программа «Приведи друга»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Программа «Здоровый сотрудник»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Страхование от несчастных случаев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6 сессии у психолога </a:t>
            </a:r>
            <a:r>
              <a:rPr lang="ru-RU" sz="1600" dirty="0" err="1">
                <a:solidFill>
                  <a:schemeClr val="tx1"/>
                </a:solidFill>
                <a:latin typeface="Akrobat" panose="00000600000000000000" pitchFamily="50" charset="-52"/>
              </a:rPr>
              <a:t>вгод</a:t>
            </a:r>
            <a:endParaRPr lang="ru-RU" sz="1600" dirty="0">
              <a:solidFill>
                <a:schemeClr val="tx1"/>
              </a:solidFill>
              <a:latin typeface="Akrobat" panose="00000600000000000000" pitchFamily="50" charset="-52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2000 бонусов на день рождения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5000 бонусов на свадьбу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Материальная помощь на рождение детей 20000 руб.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Кеш бек 15% бонусами с каждой покупки в ВВ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Компенсация </a:t>
            </a:r>
            <a:r>
              <a:rPr lang="ru-RU" sz="1600" dirty="0" err="1">
                <a:solidFill>
                  <a:schemeClr val="tx1"/>
                </a:solidFill>
                <a:latin typeface="Akrobat" panose="00000600000000000000" pitchFamily="50" charset="-52"/>
              </a:rPr>
              <a:t>термо</a:t>
            </a: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 или компрессионного белья или теплой обуви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Предоставление питания/ компенсация обеда (250 руб.)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Akrobat" panose="00000600000000000000" pitchFamily="50" charset="-52"/>
              </a:rPr>
              <a:t>Геймификация и многое другое…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691" y="23822"/>
            <a:ext cx="8642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tx1"/>
                </a:solidFill>
                <a:latin typeface="Akrobat Black" panose="00000A00000000000000" pitchFamily="50" charset="-52"/>
              </a:rPr>
              <a:t>НАШИ</a:t>
            </a:r>
            <a:r>
              <a:rPr lang="ru-RU" sz="6000" dirty="0">
                <a:solidFill>
                  <a:srgbClr val="D7194B"/>
                </a:solidFill>
                <a:latin typeface="Akrobat Black" panose="00000A00000000000000" pitchFamily="50" charset="-52"/>
              </a:rPr>
              <a:t> «ПЛЮШКИ»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47185" y="927835"/>
            <a:ext cx="254295" cy="249950"/>
            <a:chOff x="506431" y="1205503"/>
            <a:chExt cx="3099392" cy="3046434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51" name="Группа 50"/>
          <p:cNvGrpSpPr/>
          <p:nvPr/>
        </p:nvGrpSpPr>
        <p:grpSpPr>
          <a:xfrm>
            <a:off x="247185" y="1294190"/>
            <a:ext cx="254295" cy="249950"/>
            <a:chOff x="506431" y="1205503"/>
            <a:chExt cx="3099392" cy="3046434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54" name="Группа 53"/>
          <p:cNvGrpSpPr/>
          <p:nvPr/>
        </p:nvGrpSpPr>
        <p:grpSpPr>
          <a:xfrm>
            <a:off x="247185" y="1660545"/>
            <a:ext cx="254295" cy="249950"/>
            <a:chOff x="506431" y="1205503"/>
            <a:chExt cx="3099392" cy="3046434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57" name="Группа 56"/>
          <p:cNvGrpSpPr/>
          <p:nvPr/>
        </p:nvGrpSpPr>
        <p:grpSpPr>
          <a:xfrm>
            <a:off x="247185" y="2026900"/>
            <a:ext cx="254295" cy="249950"/>
            <a:chOff x="506431" y="1205503"/>
            <a:chExt cx="3099392" cy="3046434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9" name="Рисунок 5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60" name="Группа 59"/>
          <p:cNvGrpSpPr/>
          <p:nvPr/>
        </p:nvGrpSpPr>
        <p:grpSpPr>
          <a:xfrm>
            <a:off x="247185" y="2393255"/>
            <a:ext cx="254295" cy="249950"/>
            <a:chOff x="506431" y="1205503"/>
            <a:chExt cx="3099392" cy="3046434"/>
          </a:xfrm>
        </p:grpSpPr>
        <p:sp>
          <p:nvSpPr>
            <p:cNvPr id="61" name="Скругленный прямоугольник 60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63" name="Группа 62"/>
          <p:cNvGrpSpPr/>
          <p:nvPr/>
        </p:nvGrpSpPr>
        <p:grpSpPr>
          <a:xfrm>
            <a:off x="247185" y="2759610"/>
            <a:ext cx="254295" cy="249950"/>
            <a:chOff x="506431" y="1205503"/>
            <a:chExt cx="3099392" cy="3046434"/>
          </a:xfrm>
        </p:grpSpPr>
        <p:sp>
          <p:nvSpPr>
            <p:cNvPr id="64" name="Скругленный прямоугольник 63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66" name="Группа 65"/>
          <p:cNvGrpSpPr/>
          <p:nvPr/>
        </p:nvGrpSpPr>
        <p:grpSpPr>
          <a:xfrm>
            <a:off x="247185" y="3125965"/>
            <a:ext cx="254295" cy="249950"/>
            <a:chOff x="506431" y="1205503"/>
            <a:chExt cx="3099392" cy="3046434"/>
          </a:xfrm>
        </p:grpSpPr>
        <p:sp>
          <p:nvSpPr>
            <p:cNvPr id="67" name="Скругленный прямоугольник 66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69" name="Группа 68"/>
          <p:cNvGrpSpPr/>
          <p:nvPr/>
        </p:nvGrpSpPr>
        <p:grpSpPr>
          <a:xfrm>
            <a:off x="247185" y="3492320"/>
            <a:ext cx="254295" cy="249950"/>
            <a:chOff x="506431" y="1205503"/>
            <a:chExt cx="3099392" cy="3046434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1" name="Рисунок 7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72" name="Группа 71"/>
          <p:cNvGrpSpPr/>
          <p:nvPr/>
        </p:nvGrpSpPr>
        <p:grpSpPr>
          <a:xfrm>
            <a:off x="247185" y="3858675"/>
            <a:ext cx="254295" cy="249950"/>
            <a:chOff x="506431" y="1205503"/>
            <a:chExt cx="3099392" cy="3046434"/>
          </a:xfrm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4" name="Рисунок 7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75" name="Группа 74"/>
          <p:cNvGrpSpPr/>
          <p:nvPr/>
        </p:nvGrpSpPr>
        <p:grpSpPr>
          <a:xfrm>
            <a:off x="247185" y="4225030"/>
            <a:ext cx="254295" cy="249950"/>
            <a:chOff x="506431" y="1205503"/>
            <a:chExt cx="3099392" cy="3046434"/>
          </a:xfrm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7" name="Рисунок 7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grpSp>
        <p:nvGrpSpPr>
          <p:cNvPr id="78" name="Группа 77"/>
          <p:cNvGrpSpPr/>
          <p:nvPr/>
        </p:nvGrpSpPr>
        <p:grpSpPr>
          <a:xfrm>
            <a:off x="247185" y="4591388"/>
            <a:ext cx="254295" cy="249950"/>
            <a:chOff x="506431" y="1205503"/>
            <a:chExt cx="3099392" cy="3046434"/>
          </a:xfrm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506431" y="1205503"/>
              <a:ext cx="3099392" cy="3031960"/>
            </a:xfrm>
            <a:prstGeom prst="roundRect">
              <a:avLst/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0" name="Рисунок 79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827" y="1237339"/>
              <a:ext cx="3014597" cy="3014598"/>
            </a:xfrm>
            <a:prstGeom prst="rect">
              <a:avLst/>
            </a:prstGeom>
          </p:spPr>
        </p:pic>
      </p:grpSp>
      <p:sp>
        <p:nvSpPr>
          <p:cNvPr id="5" name="Полилиния 34">
            <a:extLst>
              <a:ext uri="{FF2B5EF4-FFF2-40B4-BE49-F238E27FC236}">
                <a16:creationId xmlns:a16="http://schemas.microsoft.com/office/drawing/2014/main" id="{4C914F8A-C320-197E-5658-5B675B405952}"/>
              </a:ext>
            </a:extLst>
          </p:cNvPr>
          <p:cNvSpPr/>
          <p:nvPr/>
        </p:nvSpPr>
        <p:spPr>
          <a:xfrm flipV="1">
            <a:off x="6894286" y="824654"/>
            <a:ext cx="2002529" cy="2412030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13" name="Picture 2" descr="Органистическая модель управления усиливает предпринимательский дух  сотрудников: ВкусВилл отмечает 10-летие | Новости | Бизнес и Обществ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9840" y="908221"/>
            <a:ext cx="3177201" cy="2120783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1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766" y="78059"/>
            <a:ext cx="6183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krobat Black" panose="00000A00000000000000" pitchFamily="50" charset="-52"/>
              </a:rPr>
              <a:t>ВАКАНСИИ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2766" y="1372323"/>
            <a:ext cx="60607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Кассир </a:t>
            </a:r>
            <a:endParaRPr lang="ru-RU" sz="3200" b="1" dirty="0">
              <a:solidFill>
                <a:schemeClr val="bg1"/>
              </a:solidFill>
              <a:latin typeface="Akrobat" panose="00000600000000000000" pitchFamily="50" charset="-52"/>
            </a:endParaRP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Продавец- консультант 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Работник торгового зала</a:t>
            </a:r>
            <a:endParaRPr lang="ru-RU" sz="3200" b="1" dirty="0">
              <a:solidFill>
                <a:schemeClr val="bg1"/>
              </a:solidFill>
              <a:latin typeface="Akrobat" panose="00000600000000000000" pitchFamily="50" charset="-52"/>
            </a:endParaRP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bg1"/>
                </a:solidFill>
                <a:latin typeface="Akrobat" panose="00000600000000000000" pitchFamily="50" charset="-52"/>
              </a:rPr>
              <a:t>Сборщик заказов </a:t>
            </a:r>
            <a:endParaRPr lang="ru-RU" sz="3200" b="1" dirty="0">
              <a:solidFill>
                <a:schemeClr val="bg1"/>
              </a:solidFill>
              <a:latin typeface="Akrobat" panose="00000600000000000000" pitchFamily="50" charset="-52"/>
            </a:endParaRP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2982C192-B19E-1534-F499-0CCBFBFECC62}"/>
              </a:ext>
            </a:extLst>
          </p:cNvPr>
          <p:cNvSpPr/>
          <p:nvPr/>
        </p:nvSpPr>
        <p:spPr>
          <a:xfrm flipV="1">
            <a:off x="5950857" y="300285"/>
            <a:ext cx="2942318" cy="4542927"/>
          </a:xfrm>
          <a:custGeom>
            <a:avLst/>
            <a:gdLst>
              <a:gd name="connsiteX0" fmla="*/ 8112127 w 10782299"/>
              <a:gd name="connsiteY0" fmla="*/ 0 h 3689688"/>
              <a:gd name="connsiteX1" fmla="*/ 10499721 w 10782299"/>
              <a:gd name="connsiteY1" fmla="*/ 0 h 3689688"/>
              <a:gd name="connsiteX2" fmla="*/ 10782299 w 10782299"/>
              <a:gd name="connsiteY2" fmla="*/ 282578 h 3689688"/>
              <a:gd name="connsiteX3" fmla="*/ 10782299 w 10782299"/>
              <a:gd name="connsiteY3" fmla="*/ 3407109 h 3689688"/>
              <a:gd name="connsiteX4" fmla="*/ 10499721 w 10782299"/>
              <a:gd name="connsiteY4" fmla="*/ 3689687 h 3689688"/>
              <a:gd name="connsiteX5" fmla="*/ 8472909 w 10782299"/>
              <a:gd name="connsiteY5" fmla="*/ 3689687 h 3689688"/>
              <a:gd name="connsiteX6" fmla="*/ 8472899 w 10782299"/>
              <a:gd name="connsiteY6" fmla="*/ 3689688 h 3689688"/>
              <a:gd name="connsiteX7" fmla="*/ 5014499 w 10782299"/>
              <a:gd name="connsiteY7" fmla="*/ 3689688 h 3689688"/>
              <a:gd name="connsiteX8" fmla="*/ 4629149 w 10782299"/>
              <a:gd name="connsiteY8" fmla="*/ 3304338 h 3689688"/>
              <a:gd name="connsiteX9" fmla="*/ 4629149 w 10782299"/>
              <a:gd name="connsiteY9" fmla="*/ 3061572 h 3689688"/>
              <a:gd name="connsiteX10" fmla="*/ 4608509 w 10782299"/>
              <a:gd name="connsiteY10" fmla="*/ 3061572 h 3689688"/>
              <a:gd name="connsiteX11" fmla="*/ 4329112 w 10782299"/>
              <a:gd name="connsiteY11" fmla="*/ 2782175 h 3689688"/>
              <a:gd name="connsiteX12" fmla="*/ 4329112 w 10782299"/>
              <a:gd name="connsiteY12" fmla="*/ 2781301 h 3689688"/>
              <a:gd name="connsiteX13" fmla="*/ 2814646 w 10782299"/>
              <a:gd name="connsiteY13" fmla="*/ 2781301 h 3689688"/>
              <a:gd name="connsiteX14" fmla="*/ 2814637 w 10782299"/>
              <a:gd name="connsiteY14" fmla="*/ 2781302 h 3689688"/>
              <a:gd name="connsiteX15" fmla="*/ 347663 w 10782299"/>
              <a:gd name="connsiteY15" fmla="*/ 2781301 h 3689688"/>
              <a:gd name="connsiteX16" fmla="*/ 0 w 10782299"/>
              <a:gd name="connsiteY16" fmla="*/ 2433638 h 3689688"/>
              <a:gd name="connsiteX17" fmla="*/ 0 w 10782299"/>
              <a:gd name="connsiteY17" fmla="*/ 347664 h 3689688"/>
              <a:gd name="connsiteX18" fmla="*/ 347663 w 10782299"/>
              <a:gd name="connsiteY18" fmla="*/ 1 h 3689688"/>
              <a:gd name="connsiteX19" fmla="*/ 2814638 w 10782299"/>
              <a:gd name="connsiteY19" fmla="*/ 1 h 3689688"/>
              <a:gd name="connsiteX20" fmla="*/ 3162300 w 10782299"/>
              <a:gd name="connsiteY20" fmla="*/ 347664 h 3689688"/>
              <a:gd name="connsiteX21" fmla="*/ 3162300 w 10782299"/>
              <a:gd name="connsiteY21" fmla="*/ 419767 h 3689688"/>
              <a:gd name="connsiteX22" fmla="*/ 3163523 w 10782299"/>
              <a:gd name="connsiteY22" fmla="*/ 423707 h 3689688"/>
              <a:gd name="connsiteX23" fmla="*/ 3271656 w 10782299"/>
              <a:gd name="connsiteY23" fmla="*/ 555019 h 3689688"/>
              <a:gd name="connsiteX24" fmla="*/ 3318440 w 10782299"/>
              <a:gd name="connsiteY24" fmla="*/ 577509 h 3689688"/>
              <a:gd name="connsiteX25" fmla="*/ 5014499 w 10782299"/>
              <a:gd name="connsiteY25" fmla="*/ 577509 h 3689688"/>
              <a:gd name="connsiteX26" fmla="*/ 6033494 w 10782299"/>
              <a:gd name="connsiteY26" fmla="*/ 577509 h 3689688"/>
              <a:gd name="connsiteX27" fmla="*/ 7621702 w 10782299"/>
              <a:gd name="connsiteY27" fmla="*/ 577509 h 3689688"/>
              <a:gd name="connsiteX28" fmla="*/ 7662078 w 10782299"/>
              <a:gd name="connsiteY28" fmla="*/ 564976 h 3689688"/>
              <a:gd name="connsiteX29" fmla="*/ 7820160 w 10782299"/>
              <a:gd name="connsiteY29" fmla="*/ 390619 h 3689688"/>
              <a:gd name="connsiteX30" fmla="*/ 7829549 w 10782299"/>
              <a:gd name="connsiteY30" fmla="*/ 328516 h 3689688"/>
              <a:gd name="connsiteX31" fmla="*/ 7829549 w 10782299"/>
              <a:gd name="connsiteY31" fmla="*/ 282578 h 3689688"/>
              <a:gd name="connsiteX32" fmla="*/ 8112127 w 10782299"/>
              <a:gd name="connsiteY32" fmla="*/ 0 h 368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82299" h="3689688">
                <a:moveTo>
                  <a:pt x="8112127" y="0"/>
                </a:moveTo>
                <a:lnTo>
                  <a:pt x="10499721" y="0"/>
                </a:lnTo>
                <a:cubicBezTo>
                  <a:pt x="10655785" y="0"/>
                  <a:pt x="10782299" y="126514"/>
                  <a:pt x="10782299" y="282578"/>
                </a:cubicBezTo>
                <a:lnTo>
                  <a:pt x="10782299" y="3407109"/>
                </a:lnTo>
                <a:cubicBezTo>
                  <a:pt x="10782299" y="3563173"/>
                  <a:pt x="10655785" y="3689687"/>
                  <a:pt x="10499721" y="3689687"/>
                </a:cubicBezTo>
                <a:lnTo>
                  <a:pt x="8472909" y="3689687"/>
                </a:lnTo>
                <a:lnTo>
                  <a:pt x="8472899" y="3689688"/>
                </a:lnTo>
                <a:lnTo>
                  <a:pt x="5014499" y="3689688"/>
                </a:lnTo>
                <a:cubicBezTo>
                  <a:pt x="4801676" y="3689688"/>
                  <a:pt x="4629149" y="3517161"/>
                  <a:pt x="4629149" y="3304338"/>
                </a:cubicBezTo>
                <a:lnTo>
                  <a:pt x="4629149" y="3061572"/>
                </a:lnTo>
                <a:lnTo>
                  <a:pt x="4608509" y="3061572"/>
                </a:lnTo>
                <a:cubicBezTo>
                  <a:pt x="4608509" y="2907265"/>
                  <a:pt x="4483419" y="2782175"/>
                  <a:pt x="4329112" y="2782175"/>
                </a:cubicBezTo>
                <a:lnTo>
                  <a:pt x="4329112" y="2781301"/>
                </a:lnTo>
                <a:lnTo>
                  <a:pt x="2814646" y="2781301"/>
                </a:lnTo>
                <a:lnTo>
                  <a:pt x="2814637" y="2781302"/>
                </a:lnTo>
                <a:lnTo>
                  <a:pt x="347663" y="2781301"/>
                </a:lnTo>
                <a:cubicBezTo>
                  <a:pt x="155654" y="2781301"/>
                  <a:pt x="0" y="2625647"/>
                  <a:pt x="0" y="2433638"/>
                </a:cubicBezTo>
                <a:lnTo>
                  <a:pt x="0" y="347664"/>
                </a:lnTo>
                <a:cubicBezTo>
                  <a:pt x="0" y="155655"/>
                  <a:pt x="155654" y="1"/>
                  <a:pt x="347663" y="1"/>
                </a:cubicBezTo>
                <a:lnTo>
                  <a:pt x="2814638" y="1"/>
                </a:lnTo>
                <a:cubicBezTo>
                  <a:pt x="3006646" y="1"/>
                  <a:pt x="3162300" y="155655"/>
                  <a:pt x="3162300" y="347664"/>
                </a:cubicBezTo>
                <a:lnTo>
                  <a:pt x="3162300" y="419767"/>
                </a:lnTo>
                <a:lnTo>
                  <a:pt x="3163523" y="423707"/>
                </a:lnTo>
                <a:cubicBezTo>
                  <a:pt x="3186177" y="477267"/>
                  <a:pt x="3224022" y="522838"/>
                  <a:pt x="3271656" y="555019"/>
                </a:cubicBezTo>
                <a:lnTo>
                  <a:pt x="3318440" y="577509"/>
                </a:lnTo>
                <a:lnTo>
                  <a:pt x="5014499" y="577509"/>
                </a:lnTo>
                <a:lnTo>
                  <a:pt x="6033494" y="577509"/>
                </a:lnTo>
                <a:lnTo>
                  <a:pt x="7621702" y="577509"/>
                </a:lnTo>
                <a:lnTo>
                  <a:pt x="7662078" y="564976"/>
                </a:lnTo>
                <a:cubicBezTo>
                  <a:pt x="7737288" y="533165"/>
                  <a:pt x="7795670" y="469358"/>
                  <a:pt x="7820160" y="390619"/>
                </a:cubicBezTo>
                <a:lnTo>
                  <a:pt x="7829549" y="328516"/>
                </a:lnTo>
                <a:lnTo>
                  <a:pt x="7829549" y="282578"/>
                </a:lnTo>
                <a:cubicBezTo>
                  <a:pt x="7829549" y="126514"/>
                  <a:pt x="7956063" y="0"/>
                  <a:pt x="8112127" y="0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5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77" r="89972">
                        <a14:foregroundMark x1="18797" y1="88582" x2="18617" y2="89388"/>
                        <a14:foregroundMark x1="18899" y1="89697" x2="27308" y2="89559"/>
                        <a14:foregroundMark x1="29905" y1="90194" x2="30085" y2="91239"/>
                        <a14:foregroundMark x1="30188" y1="91239" x2="40087" y2="91908"/>
                        <a14:foregroundMark x1="39907" y1="91857" x2="46387" y2="91360"/>
                        <a14:backgroundMark x1="45770" y1="43151" x2="51633" y2="91274"/>
                        <a14:backgroundMark x1="32759" y1="76530" x2="36668" y2="86936"/>
                        <a14:backgroundMark x1="62767" y1="88462" x2="63795" y2="86731"/>
                        <a14:backgroundMark x1="64078" y1="86731" x2="70455" y2="89817"/>
                        <a14:backgroundMark x1="32399" y1="89508" x2="34533" y2="88771"/>
                        <a14:backgroundMark x1="41193" y1="92405" x2="46027" y2="916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-200544"/>
            <a:ext cx="3696706" cy="554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18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35F371"/>
      </a:lt1>
      <a:dk2>
        <a:srgbClr val="595959"/>
      </a:dk2>
      <a:lt2>
        <a:srgbClr val="EEEEEE"/>
      </a:lt2>
      <a:accent1>
        <a:srgbClr val="06C255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32068</TotalTime>
  <Words>603</Words>
  <Application>Microsoft Office PowerPoint</Application>
  <PresentationFormat>Экран (16:9)</PresentationFormat>
  <Paragraphs>182</Paragraphs>
  <Slides>33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Akrobat</vt:lpstr>
      <vt:lpstr>Roboto Black</vt:lpstr>
      <vt:lpstr>Villula</vt:lpstr>
      <vt:lpstr>Arial</vt:lpstr>
      <vt:lpstr>Akrobat Black</vt:lpstr>
      <vt:lpstr>Simple Light</vt:lpstr>
      <vt:lpstr>Simple Light</vt:lpstr>
      <vt:lpstr>Презентация PowerPoint</vt:lpstr>
      <vt:lpstr>Презентация PowerPoint</vt:lpstr>
      <vt:lpstr>Презентация PowerPoint</vt:lpstr>
      <vt:lpstr>Наша  эволюционная  цель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Светлана Новикова</cp:lastModifiedBy>
  <cp:revision>101</cp:revision>
  <dcterms:modified xsi:type="dcterms:W3CDTF">2025-02-03T11:24:59Z</dcterms:modified>
</cp:coreProperties>
</file>