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65" r:id="rId6"/>
    <p:sldId id="271" r:id="rId7"/>
    <p:sldId id="272" r:id="rId8"/>
    <p:sldId id="273" r:id="rId9"/>
    <p:sldId id="274" r:id="rId10"/>
    <p:sldId id="275" r:id="rId11"/>
    <p:sldId id="276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754"/>
    <a:srgbClr val="D07C00"/>
    <a:srgbClr val="FFB342"/>
    <a:srgbClr val="0F05E1"/>
    <a:srgbClr val="766FFC"/>
    <a:srgbClr val="1C7266"/>
    <a:srgbClr val="2FC4B0"/>
    <a:srgbClr val="FF5B74"/>
    <a:srgbClr val="464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3">
            <a:extLst>
              <a:ext uri="{FF2B5EF4-FFF2-40B4-BE49-F238E27FC236}">
                <a16:creationId xmlns:a16="http://schemas.microsoft.com/office/drawing/2014/main" id="{3357D852-8BE0-4598-833E-3F2F05FA6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672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53143C9-BC06-40A3-BA95-FA3B120F503A}" type="datetimeFigureOut">
              <a:rPr lang="ru-RU" smtClean="0"/>
              <a:pPr/>
              <a:t>03.12.2021</a:t>
            </a:fld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F66469E-9FE8-4867-B061-6A2B459D7D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75" y="5392526"/>
            <a:ext cx="1385703" cy="1178929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D3F1C7D4-EDD7-4FB1-8C43-CEE1A0FF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095500"/>
            <a:ext cx="9963150" cy="15136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8000"/>
            </a:lvl1pPr>
          </a:lstStyle>
          <a:p>
            <a:endParaRPr lang="ru-RU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E6BCCA0C-FA4D-41BB-B169-7F0197F35F82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66724" y="3609181"/>
            <a:ext cx="9963149" cy="715169"/>
          </a:xfrm>
        </p:spPr>
        <p:txBody>
          <a:bodyPr/>
          <a:lstStyle>
            <a:lvl1pPr marL="0" indent="0" algn="l">
              <a:buNone/>
              <a:defRPr sz="4000" b="1">
                <a:solidFill>
                  <a:srgbClr val="FFB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8554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51" y="2889567"/>
            <a:ext cx="7262812" cy="2815908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379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51" y="2889567"/>
            <a:ext cx="7262812" cy="2815908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415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499" y="2883058"/>
            <a:ext cx="8353425" cy="3187382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91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499" y="2883058"/>
            <a:ext cx="8353425" cy="3187382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567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753425C-8B13-4F1C-9593-E34A0013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8" y="3936601"/>
            <a:ext cx="799200" cy="7992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67607A3-7452-40BE-88CE-BE1CB093BC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721718"/>
            <a:ext cx="802828" cy="800161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3950" y="2936159"/>
            <a:ext cx="3476626" cy="371278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AD64B9-86FE-43C5-A40A-F551BC6F6F1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79" y="5338762"/>
            <a:ext cx="799200" cy="799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320755-B18F-4FB2-BFF2-B9E979B4F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79" y="3936601"/>
            <a:ext cx="799200" cy="799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D76201-66BE-4E1F-82DB-00A54EAE40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79" y="2720740"/>
            <a:ext cx="799200" cy="7992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F9F34D-D0F5-415A-A6AB-500ABC4390C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8" y="5338762"/>
            <a:ext cx="799200" cy="799200"/>
          </a:xfrm>
          <a:prstGeom prst="rect">
            <a:avLst/>
          </a:prstGeom>
        </p:spPr>
      </p:pic>
      <p:sp>
        <p:nvSpPr>
          <p:cNvPr id="22" name="Подзаголовок 2">
            <a:extLst>
              <a:ext uri="{FF2B5EF4-FFF2-40B4-BE49-F238E27FC236}">
                <a16:creationId xmlns:a16="http://schemas.microsoft.com/office/drawing/2014/main" id="{BF2C166A-D0F6-4F7A-B681-3B5EC6E48304}"/>
              </a:ext>
            </a:extLst>
          </p:cNvPr>
          <p:cNvSpPr txBox="1">
            <a:spLocks/>
          </p:cNvSpPr>
          <p:nvPr userDrawn="1"/>
        </p:nvSpPr>
        <p:spPr>
          <a:xfrm>
            <a:off x="6798959" y="5552723"/>
            <a:ext cx="3133726" cy="3712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rgbClr val="46464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40098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127BC5-61A2-48A7-AD91-E9D4DA1EA3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468" y="1421129"/>
            <a:ext cx="1381507" cy="22394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3F5692-7CD6-4320-A171-960C8B6C94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714" y="3099519"/>
            <a:ext cx="1395336" cy="2647228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01B4F6A6-5ACE-4A90-93C2-E24E97B27D02}"/>
              </a:ext>
            </a:extLst>
          </p:cNvPr>
          <p:cNvSpPr/>
          <p:nvPr userDrawn="1"/>
        </p:nvSpPr>
        <p:spPr>
          <a:xfrm>
            <a:off x="5324475" y="2768758"/>
            <a:ext cx="5734051" cy="1231742"/>
          </a:xfrm>
          <a:prstGeom prst="roundRect">
            <a:avLst>
              <a:gd name="adj" fmla="val 3810"/>
            </a:avLst>
          </a:prstGeom>
          <a:solidFill>
            <a:srgbClr val="2FC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8FB4BB4-5E87-4F2B-A998-04C42C52F695}"/>
              </a:ext>
            </a:extLst>
          </p:cNvPr>
          <p:cNvSpPr/>
          <p:nvPr userDrawn="1"/>
        </p:nvSpPr>
        <p:spPr>
          <a:xfrm>
            <a:off x="933450" y="4492783"/>
            <a:ext cx="7239000" cy="1514474"/>
          </a:xfrm>
          <a:prstGeom prst="roundRect">
            <a:avLst>
              <a:gd name="adj" fmla="val 3810"/>
            </a:avLst>
          </a:prstGeom>
          <a:solidFill>
            <a:srgbClr val="FF5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B47ECB0-DC73-43C2-B401-80985013E75F}"/>
              </a:ext>
            </a:extLst>
          </p:cNvPr>
          <p:cNvSpPr/>
          <p:nvPr userDrawn="1"/>
        </p:nvSpPr>
        <p:spPr>
          <a:xfrm>
            <a:off x="933450" y="881063"/>
            <a:ext cx="5657850" cy="1514474"/>
          </a:xfrm>
          <a:prstGeom prst="roundRect">
            <a:avLst>
              <a:gd name="adj" fmla="val 3810"/>
            </a:avLst>
          </a:prstGeom>
          <a:solidFill>
            <a:srgbClr val="FFB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899" y="1082833"/>
            <a:ext cx="5257801" cy="1107917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0A21B32A-34E7-4A07-95FB-014507832457}"/>
              </a:ext>
            </a:extLst>
          </p:cNvPr>
          <p:cNvSpPr txBox="1">
            <a:spLocks/>
          </p:cNvSpPr>
          <p:nvPr userDrawn="1"/>
        </p:nvSpPr>
        <p:spPr>
          <a:xfrm>
            <a:off x="5524501" y="2875041"/>
            <a:ext cx="5410200" cy="9921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dirty="0"/>
              <a:t>Образец подзаголовка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5BC2FB4B-6D5C-4DCB-9A5E-BE11AC6DEC66}"/>
              </a:ext>
            </a:extLst>
          </p:cNvPr>
          <p:cNvSpPr txBox="1">
            <a:spLocks/>
          </p:cNvSpPr>
          <p:nvPr userDrawn="1"/>
        </p:nvSpPr>
        <p:spPr>
          <a:xfrm>
            <a:off x="1219199" y="4664233"/>
            <a:ext cx="5257801" cy="11079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B55092A-5386-48E1-982D-974DC153F0A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5" y="4181238"/>
            <a:ext cx="2050048" cy="266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02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79C87DF-B3DA-40F9-8900-727A84693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287" y="2926159"/>
            <a:ext cx="8353425" cy="1005682"/>
          </a:xfrm>
        </p:spPr>
        <p:txBody>
          <a:bodyPr anchor="t"/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271E5DB-92B5-498B-B1C1-C123780C39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75" y="5392526"/>
            <a:ext cx="1385703" cy="117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2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A401C-6EFA-4096-BFD6-5708EB303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1952624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419F6F-7A26-4FD9-A128-0E7EC8989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500" y="3535363"/>
            <a:ext cx="3543300" cy="1655762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78A82-2825-4A85-B6E4-2FE845219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93DDBA-3EF2-4D79-B9D3-3F135414F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57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EA3B0B9-665B-40AB-B44D-A3CB638F43A1}"/>
              </a:ext>
            </a:extLst>
          </p:cNvPr>
          <p:cNvSpPr/>
          <p:nvPr userDrawn="1"/>
        </p:nvSpPr>
        <p:spPr>
          <a:xfrm>
            <a:off x="571500" y="2657475"/>
            <a:ext cx="8515350" cy="2666999"/>
          </a:xfrm>
          <a:prstGeom prst="roundRect">
            <a:avLst>
              <a:gd name="adj" fmla="val 3810"/>
            </a:avLst>
          </a:prstGeom>
          <a:solidFill>
            <a:srgbClr val="2FC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812" y="2916238"/>
            <a:ext cx="8086725" cy="2160587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74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EA3B0B9-665B-40AB-B44D-A3CB638F43A1}"/>
              </a:ext>
            </a:extLst>
          </p:cNvPr>
          <p:cNvSpPr/>
          <p:nvPr userDrawn="1"/>
        </p:nvSpPr>
        <p:spPr>
          <a:xfrm>
            <a:off x="590550" y="2619375"/>
            <a:ext cx="4048125" cy="3714749"/>
          </a:xfrm>
          <a:prstGeom prst="roundRect">
            <a:avLst>
              <a:gd name="adj" fmla="val 6475"/>
            </a:avLst>
          </a:prstGeom>
          <a:solidFill>
            <a:srgbClr val="2FC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813" y="2883058"/>
            <a:ext cx="3595688" cy="3187382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2E7EC71-ECB7-412C-86FA-4EFD79256685}"/>
              </a:ext>
            </a:extLst>
          </p:cNvPr>
          <p:cNvSpPr/>
          <p:nvPr userDrawn="1"/>
        </p:nvSpPr>
        <p:spPr>
          <a:xfrm>
            <a:off x="5086350" y="2619374"/>
            <a:ext cx="4048125" cy="3714749"/>
          </a:xfrm>
          <a:prstGeom prst="roundRect">
            <a:avLst>
              <a:gd name="adj" fmla="val 6475"/>
            </a:avLst>
          </a:prstGeom>
          <a:solidFill>
            <a:srgbClr val="2FC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2B620CB6-8E27-4916-96B1-52E460300535}"/>
              </a:ext>
            </a:extLst>
          </p:cNvPr>
          <p:cNvSpPr txBox="1">
            <a:spLocks/>
          </p:cNvSpPr>
          <p:nvPr userDrawn="1"/>
        </p:nvSpPr>
        <p:spPr>
          <a:xfrm>
            <a:off x="5329237" y="2883057"/>
            <a:ext cx="3595688" cy="31873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7292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499" y="2883058"/>
            <a:ext cx="8353425" cy="3187382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27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499" y="2883058"/>
            <a:ext cx="8353425" cy="3187382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43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2826" y="2803842"/>
            <a:ext cx="8020050" cy="3187382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347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9674" y="2803842"/>
            <a:ext cx="6553201" cy="3187382"/>
          </a:xfrm>
        </p:spPr>
        <p:txBody>
          <a:bodyPr/>
          <a:lstStyle>
            <a:lvl1pPr marL="0" indent="0" algn="l">
              <a:buNone/>
              <a:defRPr sz="2400" b="0">
                <a:solidFill>
                  <a:srgbClr val="46464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34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B2EAAC2-2D61-44C8-9DC4-587F6F6C167D}"/>
              </a:ext>
            </a:extLst>
          </p:cNvPr>
          <p:cNvSpPr/>
          <p:nvPr userDrawn="1"/>
        </p:nvSpPr>
        <p:spPr>
          <a:xfrm>
            <a:off x="4495800" y="2703512"/>
            <a:ext cx="7391400" cy="3173413"/>
          </a:xfrm>
          <a:prstGeom prst="roundRect">
            <a:avLst>
              <a:gd name="adj" fmla="val 3810"/>
            </a:avLst>
          </a:prstGeom>
          <a:solidFill>
            <a:srgbClr val="766F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8F98B6-C33D-40C8-B2EF-7066957C6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866776"/>
            <a:ext cx="8353425" cy="1497013"/>
          </a:xfrm>
        </p:spPr>
        <p:txBody>
          <a:bodyPr anchor="t"/>
          <a:lstStyle>
            <a:lvl1pPr algn="l">
              <a:defRPr sz="5500">
                <a:solidFill>
                  <a:srgbClr val="766FFC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1D5C1BA-D1C7-4F09-BE5A-4E038F565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1537" y="2889567"/>
            <a:ext cx="7058025" cy="2815908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34A37438-74A8-48F4-9E43-F9C4AF21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25075" y="314325"/>
            <a:ext cx="1762125" cy="15240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E4699A7-3BB5-48B2-91C2-55C59859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875" y="631826"/>
            <a:ext cx="333375" cy="23495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fld id="{550F26CB-145F-42E8-BEF1-19455FCA69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23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BF4D3-8804-499C-9A06-4D25D3ED3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095500"/>
            <a:ext cx="9963150" cy="15136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 ЧЁМ КУРС?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9485B9-3723-4D35-8023-9EA4BC5D7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3609181"/>
            <a:ext cx="10115550" cy="2353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/>
              <a:t>Приветствую вас на первой теме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0989A4-B7CF-4048-A380-CDAAAB0D8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672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53143C9-BC06-40A3-BA95-FA3B120F503A}" type="datetimeFigureOut">
              <a:rPr lang="ru-RU" smtClean="0"/>
              <a:pPr/>
              <a:t>03.12.2021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955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50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73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9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000" b="1" kern="1200">
          <a:solidFill>
            <a:srgbClr val="FFB34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yadi.sk/i/Gv549Yz8lWHOUg" TargetMode="Externa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B9586F1F-9444-41A6-B76C-22B34D37F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120" y="2107375"/>
            <a:ext cx="10042938" cy="1513681"/>
          </a:xfrm>
        </p:spPr>
        <p:txBody>
          <a:bodyPr/>
          <a:lstStyle/>
          <a:p>
            <a:r>
              <a:rPr lang="ru-RU" sz="5000" dirty="0"/>
              <a:t>ПУТЕШЕСТВИЕ МОЯ КАРЬЕРА </a:t>
            </a:r>
          </a:p>
        </p:txBody>
      </p:sp>
      <p:pic>
        <p:nvPicPr>
          <p:cNvPr id="1027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938" y="3674310"/>
            <a:ext cx="2827337" cy="22121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179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7561" y="437654"/>
            <a:ext cx="6721433" cy="6151419"/>
          </a:xfrm>
        </p:spPr>
        <p:txBody>
          <a:bodyPr/>
          <a:lstStyle/>
          <a:p>
            <a:pPr marL="285750" indent="-285750" algn="l">
              <a:defRPr/>
            </a:pPr>
            <a:r>
              <a:rPr lang="ru-RU" sz="2400" b="0" dirty="0">
                <a:latin typeface="+mn-lt"/>
                <a:cs typeface="ＭＳ Ｐゴシック" charset="0"/>
              </a:rPr>
              <a:t>Что дает проект студентам:</a:t>
            </a:r>
            <a:br>
              <a:rPr lang="ru-RU" sz="2400" b="0" dirty="0">
                <a:latin typeface="+mn-lt"/>
                <a:cs typeface="ＭＳ Ｐゴシック" charset="0"/>
              </a:rPr>
            </a:br>
            <a:r>
              <a:rPr lang="ru-RU" sz="2400" b="0" dirty="0">
                <a:latin typeface="+mn-lt"/>
                <a:cs typeface="ＭＳ Ｐゴシック" charset="0"/>
              </a:rPr>
              <a:t> </a:t>
            </a:r>
            <a:br>
              <a:rPr lang="ru-RU" sz="2400" b="0" dirty="0">
                <a:latin typeface="+mn-lt"/>
                <a:cs typeface="ＭＳ Ｐゴシック" charset="0"/>
              </a:rPr>
            </a:br>
            <a:r>
              <a:rPr lang="ru-RU" sz="2400" b="0" dirty="0">
                <a:latin typeface="+mn-lt"/>
                <a:cs typeface="ＭＳ Ｐゴシック" charset="0"/>
              </a:rPr>
              <a:t>- Обучение по 8 темам, связанным с трудоустройством и обращением с деньгами, в удобном и интересном формате </a:t>
            </a:r>
            <a:br>
              <a:rPr lang="ru-RU" sz="2400" b="0" dirty="0">
                <a:latin typeface="+mn-lt"/>
                <a:cs typeface="ＭＳ Ｐゴシック" charset="0"/>
              </a:rPr>
            </a:br>
            <a:r>
              <a:rPr lang="ru-RU" sz="2400" b="0" dirty="0">
                <a:latin typeface="+mn-lt"/>
                <a:cs typeface="ＭＳ Ｐゴシック" charset="0"/>
              </a:rPr>
              <a:t>- Возможность подготовки и размещения качественного резюме на портале </a:t>
            </a:r>
            <a:r>
              <a:rPr lang="en-US" sz="2400" b="0" dirty="0">
                <a:latin typeface="+mn-lt"/>
                <a:cs typeface="ＭＳ Ｐゴシック" charset="0"/>
              </a:rPr>
              <a:t>hh.ru</a:t>
            </a:r>
            <a:br>
              <a:rPr lang="ru-RU" sz="2400" b="0" dirty="0">
                <a:latin typeface="+mn-lt"/>
                <a:cs typeface="ＭＳ Ｐゴシック" charset="0"/>
              </a:rPr>
            </a:br>
            <a:r>
              <a:rPr lang="ru-RU" sz="2400" b="0" dirty="0">
                <a:latin typeface="+mn-lt"/>
                <a:cs typeface="ＭＳ Ｐゴシック" charset="0"/>
              </a:rPr>
              <a:t>- Возможность получения консультаций специалистов по навыкам, важным для трудоустройства</a:t>
            </a:r>
            <a:br>
              <a:rPr lang="ru-RU" sz="2400" b="0" dirty="0">
                <a:latin typeface="+mn-lt"/>
                <a:cs typeface="ＭＳ Ｐゴシック" charset="0"/>
              </a:rPr>
            </a:br>
            <a:r>
              <a:rPr lang="ru-RU" sz="2400" b="0" dirty="0">
                <a:latin typeface="+mn-lt"/>
                <a:cs typeface="ＭＳ Ｐゴシック" charset="0"/>
              </a:rPr>
              <a:t>- Для активных студентов – содействие трудоустройству, в том числе через интерактивный модуль на платформе «Актуальные вакансии и стажировки» </a:t>
            </a:r>
            <a:br>
              <a:rPr lang="ru-RU" sz="2400" b="0" dirty="0">
                <a:solidFill>
                  <a:srgbClr val="0070C0"/>
                </a:solidFill>
                <a:latin typeface="+mn-lt"/>
                <a:ea typeface="ＭＳ Ｐゴシック"/>
                <a:cs typeface="ＭＳ Ｐゴシック"/>
              </a:rPr>
            </a:br>
            <a:br>
              <a:rPr lang="ru-RU" sz="2600" dirty="0">
                <a:cs typeface="ＭＳ Ｐゴシック" charset="0"/>
              </a:rPr>
            </a:br>
            <a:endParaRPr lang="ru-RU" sz="2600" dirty="0"/>
          </a:p>
        </p:txBody>
      </p:sp>
      <p:pic>
        <p:nvPicPr>
          <p:cNvPr id="2050" name="Picture 2" descr="C:\Users\Chipa\Documents\Documents\CITI\Сiti - XIII_Oksana\ОТЧЕТЫ_КАФ\Fin_3.jpg"/>
          <p:cNvPicPr>
            <a:picLocks noChangeAspect="1" noChangeArrowheads="1"/>
          </p:cNvPicPr>
          <p:nvPr/>
        </p:nvPicPr>
        <p:blipFill>
          <a:blip r:embed="rId2" cstate="print"/>
          <a:srcRect l="10261" t="10260" r="10358" b="8701"/>
          <a:stretch>
            <a:fillRect/>
          </a:stretch>
        </p:blipFill>
        <p:spPr bwMode="auto">
          <a:xfrm>
            <a:off x="7165294" y="570015"/>
            <a:ext cx="5026706" cy="3123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4563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36A786F-20A8-40AE-9712-CEA7A9A38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410" y="1033154"/>
            <a:ext cx="6859296" cy="5557652"/>
          </a:xfrm>
        </p:spPr>
        <p:txBody>
          <a:bodyPr/>
          <a:lstStyle/>
          <a:p>
            <a:pPr algn="l">
              <a:defRPr/>
            </a:pPr>
            <a:r>
              <a:rPr lang="ru-RU" sz="2600" dirty="0"/>
              <a:t>- </a:t>
            </a:r>
            <a:r>
              <a:rPr lang="ru-RU" sz="2400" b="0" dirty="0">
                <a:latin typeface="+mn-lt"/>
              </a:rPr>
              <a:t>Возможность получить доступ к материалам – готовым урокам по </a:t>
            </a:r>
            <a:br>
              <a:rPr lang="ru-RU" sz="2400" b="0" dirty="0">
                <a:latin typeface="+mn-lt"/>
              </a:rPr>
            </a:br>
            <a:r>
              <a:rPr lang="ru-RU" sz="2400" b="0" dirty="0">
                <a:latin typeface="+mn-lt"/>
              </a:rPr>
              <a:t>темам трудоустройства</a:t>
            </a:r>
            <a:br>
              <a:rPr lang="ru-RU" sz="2400" b="0" dirty="0">
                <a:latin typeface="+mn-lt"/>
              </a:rPr>
            </a:br>
            <a:r>
              <a:rPr lang="ru-RU" sz="2400" b="0" dirty="0">
                <a:latin typeface="+mn-lt"/>
              </a:rPr>
              <a:t>- Удобный формат дополнительных занятий по темам трудоустройства</a:t>
            </a:r>
            <a:br>
              <a:rPr lang="ru-RU" sz="2400" b="0" dirty="0">
                <a:latin typeface="+mn-lt"/>
              </a:rPr>
            </a:br>
            <a:r>
              <a:rPr lang="ru-RU" sz="2400" b="0" dirty="0">
                <a:latin typeface="+mn-lt"/>
              </a:rPr>
              <a:t>- Поощрения за участие в проекте в виде грамот, дипломов, писем поддержки, актуальных для повышения категорий, отчетов и пр.</a:t>
            </a:r>
            <a:br>
              <a:rPr lang="ru-RU" sz="2400" b="0" dirty="0">
                <a:latin typeface="+mn-lt"/>
              </a:rPr>
            </a:br>
            <a:r>
              <a:rPr lang="ru-RU" sz="2400" b="0" dirty="0">
                <a:latin typeface="+mn-lt"/>
              </a:rPr>
              <a:t>- Возможность принять участие в дополнительном обучении для педагогов и получить дипломы о повышении квалификации гос. образца</a:t>
            </a:r>
            <a:br>
              <a:rPr lang="ru-RU" sz="2400" b="0" dirty="0">
                <a:latin typeface="+mn-lt"/>
              </a:rPr>
            </a:br>
            <a:br>
              <a:rPr lang="ru-RU" sz="2400" b="0" dirty="0">
                <a:latin typeface="+mn-lt"/>
              </a:rPr>
            </a:br>
            <a:r>
              <a:rPr lang="en-US" sz="2400" b="0" dirty="0">
                <a:latin typeface="+mn-lt"/>
              </a:rPr>
              <a:t> </a:t>
            </a:r>
            <a:r>
              <a:rPr lang="en-US" sz="2400" b="0" dirty="0">
                <a:latin typeface="+mn-lt"/>
                <a:hlinkClick r:id="rId2"/>
              </a:rPr>
              <a:t>https://yadi.sk/i/Gv549Yz8lWHOUg</a:t>
            </a:r>
            <a:r>
              <a:rPr lang="ru-RU" sz="2400" b="0" dirty="0">
                <a:latin typeface="+mn-lt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3144" y="320633"/>
            <a:ext cx="75645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chemeClr val="bg1"/>
                </a:solidFill>
              </a:rPr>
              <a:t>Что дает проект педагогу</a:t>
            </a:r>
          </a:p>
        </p:txBody>
      </p:sp>
      <p:pic>
        <p:nvPicPr>
          <p:cNvPr id="5" name="Picture 2" descr="C:\Users\Chipa\Documents\Documents\CITI\Citi-XII\ТРЕНИНГИ\ФИРО-РАО\DSC09137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t="12120"/>
          <a:stretch>
            <a:fillRect/>
          </a:stretch>
        </p:blipFill>
        <p:spPr bwMode="auto">
          <a:xfrm>
            <a:off x="7127128" y="1305556"/>
            <a:ext cx="5064872" cy="2957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8095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36A786F-20A8-40AE-9712-CEA7A9A384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</a:t>
            </a:r>
          </a:p>
        </p:txBody>
      </p:sp>
      <p:pic>
        <p:nvPicPr>
          <p:cNvPr id="4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 t="12069" b="16379"/>
          <a:stretch>
            <a:fillRect/>
          </a:stretch>
        </p:blipFill>
        <p:spPr bwMode="auto">
          <a:xfrm>
            <a:off x="201614" y="152400"/>
            <a:ext cx="1412172" cy="79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1556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07BDF89-8EC6-4A4F-89CA-6C99A6EF6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9675" y="1228726"/>
            <a:ext cx="8353425" cy="1497013"/>
          </a:xfrm>
        </p:spPr>
        <p:txBody>
          <a:bodyPr/>
          <a:lstStyle/>
          <a:p>
            <a:r>
              <a:rPr lang="ru-RU" dirty="0"/>
              <a:t>ЦЕЛЬ ПРОГРАММЫ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FD3BE6DA-A1DA-46A6-9E0A-FF57D34C10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433" y="2678731"/>
            <a:ext cx="8298811" cy="2582038"/>
          </a:xfrm>
        </p:spPr>
        <p:txBody>
          <a:bodyPr/>
          <a:lstStyle/>
          <a:p>
            <a:r>
              <a:rPr lang="ru-RU" sz="2800" dirty="0"/>
              <a:t>Развитие навыков трудоустройства. Создание условий для успешного жизненного старта учащейся молодежи.</a:t>
            </a:r>
          </a:p>
          <a:p>
            <a:endParaRPr lang="ru-RU" sz="800" dirty="0"/>
          </a:p>
          <a:p>
            <a:r>
              <a:rPr lang="ru-RU" sz="2800" dirty="0"/>
              <a:t>Программа состоит из шести встреч. </a:t>
            </a:r>
          </a:p>
          <a:p>
            <a:endParaRPr lang="ru-RU" sz="800" dirty="0"/>
          </a:p>
          <a:p>
            <a:r>
              <a:rPr lang="ru-RU" sz="2800" dirty="0"/>
              <a:t>Каждая встреча длится 1,5 часа.</a:t>
            </a:r>
          </a:p>
        </p:txBody>
      </p:sp>
      <p:pic>
        <p:nvPicPr>
          <p:cNvPr id="7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 t="12069" b="16379"/>
          <a:stretch>
            <a:fillRect/>
          </a:stretch>
        </p:blipFill>
        <p:spPr bwMode="auto">
          <a:xfrm>
            <a:off x="201614" y="152400"/>
            <a:ext cx="1412172" cy="79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2427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E8BD6-9D63-4521-9B16-6607C0B9B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602692"/>
            <a:ext cx="11339450" cy="845259"/>
          </a:xfrm>
        </p:spPr>
        <p:txBody>
          <a:bodyPr/>
          <a:lstStyle/>
          <a:p>
            <a:pPr algn="r"/>
            <a:r>
              <a:rPr lang="ru-RU" sz="4400" dirty="0"/>
              <a:t>СОДЕРЖАНИЕ ПРОГРАММЫ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A30996-16AF-41E7-A3C2-FA1417959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377" y="1828801"/>
            <a:ext cx="9593778" cy="324196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  Встреча Я</a:t>
            </a:r>
            <a:r>
              <a:rPr lang="ru-RU" dirty="0"/>
              <a:t>— Вводный этап. Знакомство. Создание групповой культуры.</a:t>
            </a:r>
          </a:p>
          <a:p>
            <a:endParaRPr lang="ru-RU" b="1" dirty="0">
              <a:solidFill>
                <a:srgbClr val="FF3754"/>
              </a:solidFill>
            </a:endParaRPr>
          </a:p>
          <a:p>
            <a:r>
              <a:rPr lang="ru-RU" b="1" dirty="0">
                <a:solidFill>
                  <a:srgbClr val="FF3754"/>
                </a:solidFill>
              </a:rPr>
              <a:t>2  Встреча Я специалист </a:t>
            </a:r>
            <a:r>
              <a:rPr lang="ru-RU" dirty="0"/>
              <a:t>— Участники смогут узнать свои слабые и сильные стороны. Понять, чему им надо научиться, чтобы быть более конкурентоспособными. Узнать как представить себя с более выгодной стороны и каковы перспективы их профессии.</a:t>
            </a:r>
          </a:p>
        </p:txBody>
      </p:sp>
      <p:pic>
        <p:nvPicPr>
          <p:cNvPr id="5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 t="12069" b="16379"/>
          <a:stretch>
            <a:fillRect/>
          </a:stretch>
        </p:blipFill>
        <p:spPr bwMode="auto">
          <a:xfrm>
            <a:off x="201614" y="152400"/>
            <a:ext cx="1412172" cy="79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0219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5288EAE-B40A-4CEB-BD7B-4029DD424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8825" y="662907"/>
            <a:ext cx="8953995" cy="748268"/>
          </a:xfrm>
        </p:spPr>
        <p:txBody>
          <a:bodyPr/>
          <a:lstStyle/>
          <a:p>
            <a:pPr algn="r"/>
            <a:r>
              <a:rPr lang="ru-RU" sz="4400" dirty="0"/>
              <a:t>СОДЕРЖАНИЕ ПРОГРАММЫ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9B637CFF-B2B0-40F4-9FF2-800935DA7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366" y="1484416"/>
            <a:ext cx="8762506" cy="5177641"/>
          </a:xfrm>
        </p:spPr>
        <p:txBody>
          <a:bodyPr/>
          <a:lstStyle/>
          <a:p>
            <a:pPr lvl="0"/>
            <a:r>
              <a:rPr lang="ru-RU" b="1" dirty="0">
                <a:solidFill>
                  <a:srgbClr val="1C7266"/>
                </a:solidFill>
              </a:rPr>
              <a:t>3  Встреча Я и коллектив </a:t>
            </a:r>
            <a:r>
              <a:rPr lang="ru-RU" dirty="0"/>
              <a:t>— Участники знакомятся с основными законами построения эффективной коммуникации. Узнают какие существуют стратегии решения конфликтов. </a:t>
            </a:r>
          </a:p>
          <a:p>
            <a:pPr lvl="0"/>
            <a:endParaRPr lang="ru-RU" sz="800" dirty="0"/>
          </a:p>
          <a:p>
            <a:pPr lvl="0"/>
            <a:r>
              <a:rPr lang="ru-RU" b="1" dirty="0">
                <a:solidFill>
                  <a:srgbClr val="0F05E1"/>
                </a:solidFill>
              </a:rPr>
              <a:t>4  Встреча Я и работа </a:t>
            </a:r>
            <a:r>
              <a:rPr lang="ru-RU" dirty="0"/>
              <a:t>— На этой встрече мы говорим о том, как найти работу мечты и успешно пройти собеседование.  Знакомимся с со сложными вопросами, которые может задать работодатель и узнаем как написать качественное резюме. </a:t>
            </a:r>
          </a:p>
          <a:p>
            <a:pPr lvl="0"/>
            <a:endParaRPr lang="ru-RU" sz="800" dirty="0"/>
          </a:p>
          <a:p>
            <a:pPr lvl="0"/>
            <a:r>
              <a:rPr lang="ru-RU" b="1" dirty="0">
                <a:solidFill>
                  <a:srgbClr val="D07C00"/>
                </a:solidFill>
              </a:rPr>
              <a:t>5 Встреча Я и карьера </a:t>
            </a:r>
            <a:r>
              <a:rPr lang="ru-RU" dirty="0"/>
              <a:t>– Участники строят свой личный профессиональный план, свою карьерную траекторию. Узнают как достигать желаемого и находить время для развития. </a:t>
            </a:r>
          </a:p>
          <a:p>
            <a:pPr lvl="0"/>
            <a:endParaRPr lang="ru-RU" sz="1200" b="1" dirty="0">
              <a:solidFill>
                <a:srgbClr val="FF3754"/>
              </a:solidFill>
            </a:endParaRPr>
          </a:p>
          <a:p>
            <a:pPr lvl="0"/>
            <a:r>
              <a:rPr lang="ru-RU" b="1" dirty="0">
                <a:solidFill>
                  <a:srgbClr val="FF0000"/>
                </a:solidFill>
              </a:rPr>
              <a:t>6 встреча </a:t>
            </a:r>
            <a:r>
              <a:rPr lang="ru-RU" dirty="0"/>
              <a:t>– это завершение работы, подведение итогов.</a:t>
            </a:r>
          </a:p>
        </p:txBody>
      </p:sp>
      <p:pic>
        <p:nvPicPr>
          <p:cNvPr id="7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 t="12069" b="16379"/>
          <a:stretch>
            <a:fillRect/>
          </a:stretch>
        </p:blipFill>
        <p:spPr bwMode="auto">
          <a:xfrm>
            <a:off x="201614" y="152400"/>
            <a:ext cx="1412172" cy="79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897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3A389C4-B004-4F39-A21D-3F12580735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249" y="662907"/>
            <a:ext cx="11149445" cy="962501"/>
          </a:xfrm>
        </p:spPr>
        <p:txBody>
          <a:bodyPr/>
          <a:lstStyle/>
          <a:p>
            <a:pPr algn="r"/>
            <a:r>
              <a:rPr lang="ru-RU" sz="4400" dirty="0"/>
              <a:t>ДИСТАНЦИОННОЕ ОБУЧЕНИЕ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7A8B8F71-AF9B-464A-9A03-BF20FE33A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9633" y="1911928"/>
            <a:ext cx="9653156" cy="3051958"/>
          </a:xfrm>
        </p:spPr>
        <p:txBody>
          <a:bodyPr/>
          <a:lstStyle/>
          <a:p>
            <a:endParaRPr lang="ru-RU" sz="2200" dirty="0"/>
          </a:p>
          <a:p>
            <a:pPr algn="ctr"/>
            <a:r>
              <a:rPr lang="ru-RU" sz="2200" dirty="0"/>
              <a:t>Также участники проходят обучение на дистанционной платформе «Моя карьера». Это позволяет им получить больше информации,  выполнить интересные задания и написать резюме, которое будет проверено специалистами. И все это абсолютно бесплатно. </a:t>
            </a:r>
          </a:p>
          <a:p>
            <a:pPr algn="ctr"/>
            <a:endParaRPr lang="ru-RU" sz="2200" b="1" dirty="0"/>
          </a:p>
          <a:p>
            <a:pPr algn="ctr"/>
            <a:r>
              <a:rPr lang="ru-RU" sz="2200" b="1" dirty="0"/>
              <a:t>Адрес платформы </a:t>
            </a:r>
            <a:r>
              <a:rPr lang="en-US" sz="2200" b="1" dirty="0"/>
              <a:t>career4me.ru</a:t>
            </a:r>
            <a:endParaRPr lang="ru-RU" sz="2200" b="1" dirty="0"/>
          </a:p>
          <a:p>
            <a:endParaRPr lang="ru-RU" dirty="0"/>
          </a:p>
        </p:txBody>
      </p:sp>
      <p:pic>
        <p:nvPicPr>
          <p:cNvPr id="7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 t="12069" b="16379"/>
          <a:stretch>
            <a:fillRect/>
          </a:stretch>
        </p:blipFill>
        <p:spPr bwMode="auto">
          <a:xfrm>
            <a:off x="201614" y="152400"/>
            <a:ext cx="1412172" cy="79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407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07BDF89-8EC6-4A4F-89CA-6C99A6EF6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095376"/>
            <a:ext cx="9486900" cy="1163905"/>
          </a:xfrm>
        </p:spPr>
        <p:txBody>
          <a:bodyPr/>
          <a:lstStyle/>
          <a:p>
            <a:r>
              <a:rPr lang="ru-RU" dirty="0"/>
              <a:t>СТРУКТУРА ПРОГРАММЫ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FD3BE6DA-A1DA-46A6-9E0A-FF57D34C10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433" y="2678731"/>
            <a:ext cx="8298811" cy="2582038"/>
          </a:xfrm>
        </p:spPr>
        <p:txBody>
          <a:bodyPr/>
          <a:lstStyle/>
          <a:p>
            <a:r>
              <a:rPr lang="ru-RU" dirty="0"/>
              <a:t>ВЕДУЩИЕ – активная молодежь, молодые педагоги</a:t>
            </a:r>
          </a:p>
          <a:p>
            <a:r>
              <a:rPr lang="ru-RU" dirty="0"/>
              <a:t>КОЛИЧЕСТВО ВСТРЕЧ -  шесть встреч по 90 минут</a:t>
            </a:r>
          </a:p>
          <a:p>
            <a:r>
              <a:rPr lang="ru-RU" dirty="0"/>
              <a:t>КОЛИЧЕСТВО УЧАСТНИКОВ В ГРУППЕ – до 25 человек</a:t>
            </a:r>
          </a:p>
          <a:p>
            <a:r>
              <a:rPr lang="ru-RU" dirty="0"/>
              <a:t>СРОК РЕАЛИЗАЦИИ ПРОГРАММЫ – на усмотрение координатора и администрации учебного заведения</a:t>
            </a:r>
          </a:p>
          <a:p>
            <a:r>
              <a:rPr lang="ru-RU" dirty="0"/>
              <a:t>МАТЕРИАЛЫ – бумага, маркеры, </a:t>
            </a:r>
            <a:r>
              <a:rPr lang="ru-RU" dirty="0" err="1"/>
              <a:t>стикеры</a:t>
            </a:r>
            <a:r>
              <a:rPr lang="ru-RU" dirty="0"/>
              <a:t>, </a:t>
            </a:r>
            <a:r>
              <a:rPr lang="ru-RU" dirty="0" err="1"/>
              <a:t>флипчарт</a:t>
            </a:r>
            <a:r>
              <a:rPr lang="ru-RU" dirty="0"/>
              <a:t> и т.п.</a:t>
            </a:r>
          </a:p>
        </p:txBody>
      </p:sp>
      <p:pic>
        <p:nvPicPr>
          <p:cNvPr id="7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 t="12069" b="16379"/>
          <a:stretch>
            <a:fillRect/>
          </a:stretch>
        </p:blipFill>
        <p:spPr bwMode="auto">
          <a:xfrm>
            <a:off x="201614" y="152400"/>
            <a:ext cx="1412172" cy="79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4168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C3FC92B-6E66-42A4-B1CF-B93EF45F2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071" y="1026473"/>
            <a:ext cx="10056916" cy="936762"/>
          </a:xfrm>
        </p:spPr>
        <p:txBody>
          <a:bodyPr/>
          <a:lstStyle/>
          <a:p>
            <a:r>
              <a:rPr lang="ru-RU" sz="4400" dirty="0"/>
              <a:t>МЕХАНИЗМ РЕАЛИЗАЦИИ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099A70E0-749D-4C17-B45B-3ED221A7A3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2190" y="1820636"/>
            <a:ext cx="9197811" cy="3843894"/>
          </a:xfrm>
        </p:spPr>
        <p:txBody>
          <a:bodyPr/>
          <a:lstStyle/>
          <a:p>
            <a:r>
              <a:rPr lang="ru-RU" dirty="0"/>
              <a:t>Поиск активной молодежи и молодых педагогов – не менее 1</a:t>
            </a:r>
            <a:r>
              <a:rPr lang="en-US" dirty="0"/>
              <a:t>2</a:t>
            </a:r>
            <a:r>
              <a:rPr lang="ru-RU" dirty="0"/>
              <a:t> человек</a:t>
            </a:r>
            <a:r>
              <a:rPr lang="en-US" dirty="0"/>
              <a:t> (</a:t>
            </a:r>
            <a:r>
              <a:rPr lang="ru-RU" dirty="0"/>
              <a:t>для компенсации отсева – 15 чел).</a:t>
            </a:r>
          </a:p>
          <a:p>
            <a:r>
              <a:rPr lang="ru-RU" dirty="0"/>
              <a:t>Выбор системы координации группы молодых наставников.  </a:t>
            </a:r>
          </a:p>
          <a:p>
            <a:r>
              <a:rPr lang="ru-RU" dirty="0"/>
              <a:t>Поиск места для проведения тренинга.</a:t>
            </a:r>
          </a:p>
          <a:p>
            <a:r>
              <a:rPr lang="ru-RU" dirty="0"/>
              <a:t>Поиск мест реализации программы. Наставники работают в парах.</a:t>
            </a:r>
          </a:p>
          <a:p>
            <a:r>
              <a:rPr lang="ru-RU" dirty="0"/>
              <a:t>Планирование выходов наставников с программой.</a:t>
            </a:r>
          </a:p>
          <a:p>
            <a:r>
              <a:rPr lang="ru-RU" dirty="0"/>
              <a:t>Достижение договоренности о проведении 1 и 2 встречи в рамках тренинга.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5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 t="12069" b="16379"/>
          <a:stretch>
            <a:fillRect/>
          </a:stretch>
        </p:blipFill>
        <p:spPr bwMode="auto">
          <a:xfrm>
            <a:off x="201614" y="152400"/>
            <a:ext cx="1412172" cy="79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1274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3E64B0C-AFE9-4CCC-A7F3-F520E712B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9069" y="684546"/>
            <a:ext cx="8353425" cy="926875"/>
          </a:xfrm>
        </p:spPr>
        <p:txBody>
          <a:bodyPr/>
          <a:lstStyle/>
          <a:p>
            <a:pPr algn="r"/>
            <a:r>
              <a:rPr lang="ru-RU" sz="4400" dirty="0"/>
              <a:t>ТРЕБОВАНИЯ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BD5A8D20-10D7-4CE1-BC3C-FB28E7D5D7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2607" y="1900052"/>
            <a:ext cx="7606517" cy="4073237"/>
          </a:xfrm>
        </p:spPr>
        <p:txBody>
          <a:bodyPr/>
          <a:lstStyle/>
          <a:p>
            <a:r>
              <a:rPr lang="ru-RU" b="1" dirty="0"/>
              <a:t>Наставники</a:t>
            </a:r>
            <a:r>
              <a:rPr lang="ru-RU" dirty="0"/>
              <a:t> – молодые, активные учащиеся или педагоги. Они прошли обучение на платформе Моя карьера (в идеале). Желательно с опытом ведения групп, участия в волонтерской деятельности или обучаются на педагогов, социальных работников и т.п.</a:t>
            </a:r>
          </a:p>
          <a:p>
            <a:r>
              <a:rPr lang="ru-RU" b="1" dirty="0"/>
              <a:t>Форма одежды </a:t>
            </a:r>
            <a:r>
              <a:rPr lang="ru-RU" dirty="0"/>
              <a:t>на тренинг – свободная, позволяющая прыгать, сидеть на полу и т.п.</a:t>
            </a:r>
          </a:p>
          <a:p>
            <a:r>
              <a:rPr lang="ru-RU" b="1" dirty="0"/>
              <a:t>Аудитория для тренинга </a:t>
            </a:r>
            <a:r>
              <a:rPr lang="ru-RU" dirty="0"/>
              <a:t>– свободная площадь или возможность убрать мебель. Возможность организации кофе-брейков и питания (обед). </a:t>
            </a:r>
          </a:p>
        </p:txBody>
      </p:sp>
      <p:pic>
        <p:nvPicPr>
          <p:cNvPr id="7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 t="12069" b="16379"/>
          <a:stretch>
            <a:fillRect/>
          </a:stretch>
        </p:blipFill>
        <p:spPr bwMode="auto">
          <a:xfrm>
            <a:off x="201614" y="152400"/>
            <a:ext cx="1412172" cy="79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7538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BDD0C6A-B37B-482A-823D-9457CBB4C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998" y="1258785"/>
            <a:ext cx="8353425" cy="1188132"/>
          </a:xfrm>
        </p:spPr>
        <p:txBody>
          <a:bodyPr/>
          <a:lstStyle/>
          <a:p>
            <a:r>
              <a:rPr lang="ru-RU" dirty="0"/>
              <a:t>ТРЕНИНГ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96452C2D-CEB5-4B90-88F0-88F3DEBB2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9033" y="2747062"/>
            <a:ext cx="7058025" cy="3154973"/>
          </a:xfrm>
        </p:spPr>
        <p:txBody>
          <a:bodyPr/>
          <a:lstStyle/>
          <a:p>
            <a:r>
              <a:rPr lang="ru-RU" dirty="0"/>
              <a:t>Длительность – 5 дней.</a:t>
            </a:r>
          </a:p>
          <a:p>
            <a:r>
              <a:rPr lang="ru-RU" dirty="0"/>
              <a:t>3 дня непосредственное обучение работы с программой с практической отработки. </a:t>
            </a:r>
          </a:p>
          <a:p>
            <a:r>
              <a:rPr lang="ru-RU" dirty="0"/>
              <a:t>1 день – практика, наставники проводят 1 и 2 встречу на реальных группах студентов. 1 день – обучение работе с платформой «Моя карьера».</a:t>
            </a:r>
          </a:p>
          <a:p>
            <a:r>
              <a:rPr lang="ru-RU" dirty="0"/>
              <a:t>Работаем с 10.00 до 16.00. Возможно задействовать выходные (пт. сб. вс.) или (сб. вс. пн.)</a:t>
            </a:r>
          </a:p>
        </p:txBody>
      </p:sp>
      <p:pic>
        <p:nvPicPr>
          <p:cNvPr id="7" name="Picture 3" descr="C:\Users\Chipa\Documents\Documents\FOCUS-MEDIA\Логотипы Новые\focus-media_logo_2021_ прозр.png"/>
          <p:cNvPicPr>
            <a:picLocks noChangeAspect="1" noChangeArrowheads="1"/>
          </p:cNvPicPr>
          <p:nvPr/>
        </p:nvPicPr>
        <p:blipFill>
          <a:blip r:embed="rId2" cstate="print"/>
          <a:srcRect t="12069" b="16379"/>
          <a:stretch>
            <a:fillRect/>
          </a:stretch>
        </p:blipFill>
        <p:spPr bwMode="auto">
          <a:xfrm>
            <a:off x="201614" y="152400"/>
            <a:ext cx="1412172" cy="79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216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651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ＭＳ Ｐゴシック</vt:lpstr>
      <vt:lpstr>Arial</vt:lpstr>
      <vt:lpstr>Calibri</vt:lpstr>
      <vt:lpstr>Тема Office</vt:lpstr>
      <vt:lpstr>ПУТЕШЕСТВИЕ МОЯ КАРЬЕРА </vt:lpstr>
      <vt:lpstr>ЦЕЛЬ ПРОГРАММЫ</vt:lpstr>
      <vt:lpstr>СОДЕРЖАНИЕ ПРОГРАММЫ</vt:lpstr>
      <vt:lpstr>СОДЕРЖАНИЕ ПРОГРАММЫ</vt:lpstr>
      <vt:lpstr>ДИСТАНЦИОННОЕ ОБУЧЕНИЕ</vt:lpstr>
      <vt:lpstr>СТРУКТУРА ПРОГРАММЫ</vt:lpstr>
      <vt:lpstr>МЕХАНИЗМ РЕАЛИЗАЦИИ</vt:lpstr>
      <vt:lpstr>ТРЕБОВАНИЯ</vt:lpstr>
      <vt:lpstr>ТРЕНИНГ</vt:lpstr>
      <vt:lpstr>Что дает проект студентам:   - Обучение по 8 темам, связанным с трудоустройством и обращением с деньгами, в удобном и интересном формате  - Возможность подготовки и размещения качественного резюме на портале hh.ru - Возможность получения консультаций специалистов по навыкам, важным для трудоустройства - Для активных студентов – содействие трудоустройству, в том числе через интерактивный модуль на платформе «Актуальные вакансии и стажировки»   </vt:lpstr>
      <vt:lpstr>- Возможность получить доступ к материалам – готовым урокам по  темам трудоустройства - Удобный формат дополнительных занятий по темам трудоустройства - Поощрения за участие в проекте в виде грамот, дипломов, писем поддержки, актуальных для повышения категорий, отчетов и пр. - Возможность принять участие в дополнительном обучении для педагогов и получить дипломы о повышении квалификации гос. образца   https://yadi.sk/i/Gv549Yz8lWHOUg </vt:lpstr>
      <vt:lpstr>СПАСИБО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stmyrov</dc:creator>
  <cp:lastModifiedBy>Романченко Екатерина Владимировна</cp:lastModifiedBy>
  <cp:revision>28</cp:revision>
  <dcterms:created xsi:type="dcterms:W3CDTF">2020-10-14T16:34:08Z</dcterms:created>
  <dcterms:modified xsi:type="dcterms:W3CDTF">2021-12-03T11:06:27Z</dcterms:modified>
</cp:coreProperties>
</file>