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48" r:id="rId1"/>
  </p:sldMasterIdLst>
  <p:notesMasterIdLst>
    <p:notesMasterId r:id="rId17"/>
  </p:notesMasterIdLst>
  <p:handoutMasterIdLst>
    <p:handoutMasterId r:id="rId18"/>
  </p:handoutMasterIdLst>
  <p:sldIdLst>
    <p:sldId id="315" r:id="rId2"/>
    <p:sldId id="285" r:id="rId3"/>
    <p:sldId id="286" r:id="rId4"/>
    <p:sldId id="291" r:id="rId5"/>
    <p:sldId id="292" r:id="rId6"/>
    <p:sldId id="321" r:id="rId7"/>
    <p:sldId id="324" r:id="rId8"/>
    <p:sldId id="322" r:id="rId9"/>
    <p:sldId id="323" r:id="rId10"/>
    <p:sldId id="325" r:id="rId11"/>
    <p:sldId id="326" r:id="rId12"/>
    <p:sldId id="327" r:id="rId13"/>
    <p:sldId id="328" r:id="rId14"/>
    <p:sldId id="329" r:id="rId15"/>
    <p:sldId id="330" r:id="rId16"/>
  </p:sldIdLst>
  <p:sldSz cx="9144000" cy="5143500" type="screen16x9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31303B4-E3CF-42C3-BC78-4019124938A0}">
  <a:tblStyle styleId="{E31303B4-E3CF-42C3-BC78-4019124938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5" d="100"/>
          <a:sy n="115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C513B-CDDB-486A-9B1F-456A370F01A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BCB73-A0BD-4ED5-81C7-C0746B686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4781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961420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514350"/>
            <a:ext cx="6000750" cy="222885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2882900"/>
            <a:ext cx="4800600" cy="1460500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6350"/>
            <a:ext cx="2857500" cy="2857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68659"/>
            <a:ext cx="4560491" cy="45604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171450"/>
            <a:ext cx="3714750" cy="37147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24209"/>
            <a:ext cx="3639742" cy="36397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457201"/>
            <a:ext cx="3257549" cy="325754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12202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400050"/>
            <a:ext cx="8114109" cy="23431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2882900"/>
            <a:ext cx="6228158" cy="3429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2094401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086100"/>
            <a:ext cx="6401991" cy="14097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471807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514350"/>
            <a:ext cx="6858001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2571750"/>
            <a:ext cx="6400800" cy="2857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225801"/>
            <a:ext cx="6400800" cy="1263649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4" name="TextBox 13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580101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571750"/>
            <a:ext cx="6400800" cy="127305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3849736"/>
            <a:ext cx="6401993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7798855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514350"/>
            <a:ext cx="6858000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0"/>
            <a:ext cx="6400801" cy="787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733800"/>
            <a:ext cx="6400801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1" name="TextBox 10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0424626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1"/>
            <a:ext cx="6400800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575049"/>
            <a:ext cx="6400801" cy="9207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0168982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257057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514350"/>
            <a:ext cx="1543050" cy="3429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514350"/>
            <a:ext cx="5867400" cy="398145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3699229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034300" y="925025"/>
            <a:ext cx="7075500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781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8678833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1504950"/>
            <a:ext cx="6400801" cy="17112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371850"/>
            <a:ext cx="6400800" cy="11239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294205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514351"/>
            <a:ext cx="3703241" cy="271145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514351"/>
            <a:ext cx="3700859" cy="271145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4341627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514350"/>
            <a:ext cx="3487340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952897"/>
            <a:ext cx="3703241" cy="227290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514350"/>
            <a:ext cx="3498851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946546"/>
            <a:ext cx="3696891" cy="227290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322477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227552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6260206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514350"/>
            <a:ext cx="2743200" cy="10287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514350"/>
            <a:ext cx="4457701" cy="398145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1657350"/>
            <a:ext cx="2743200" cy="15684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88426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085850"/>
            <a:ext cx="4514850" cy="85725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685800"/>
            <a:ext cx="2460731" cy="3429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082800"/>
            <a:ext cx="4516041" cy="15367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3254879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222500"/>
            <a:ext cx="2236394" cy="2406650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3365499"/>
            <a:ext cx="6400800" cy="11303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514351"/>
            <a:ext cx="6400800" cy="2711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4629150"/>
            <a:ext cx="12001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4183857"/>
            <a:ext cx="856684" cy="5024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448699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tx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640960" cy="487600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ЗАСТАВКА 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95" y="133747"/>
            <a:ext cx="8861361" cy="4876005"/>
          </a:xfrm>
          <a:prstGeom prst="rect">
            <a:avLst/>
          </a:prstGeom>
          <a:noFill/>
          <a:ln>
            <a:noFill/>
          </a:ln>
          <a:effectLst>
            <a:glow rad="127000">
              <a:schemeClr val="bg2">
                <a:lumMod val="40000"/>
                <a:lumOff val="60000"/>
              </a:schemeClr>
            </a:glow>
          </a:effectLst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4255" y="123478"/>
            <a:ext cx="658425" cy="658425"/>
          </a:xfrm>
          <a:prstGeom prst="rect">
            <a:avLst/>
          </a:prstGeom>
        </p:spPr>
      </p:pic>
      <p:pic>
        <p:nvPicPr>
          <p:cNvPr id="6" name="Picture 4" descr="GERB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135" y="113739"/>
            <a:ext cx="70612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7" descr="http://mzgazeta.ru/wp-content/uploads/2017/12/1_r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579862"/>
            <a:ext cx="1550360" cy="130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07843" y="1811550"/>
            <a:ext cx="4942423" cy="73866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12700" prstMaterial="dkEdge">
            <a:bevelT/>
            <a:contourClr>
              <a:schemeClr val="tx2">
                <a:lumMod val="50000"/>
              </a:schemeClr>
            </a:contourClr>
          </a:sp3d>
        </p:spPr>
        <p:txBody>
          <a:bodyPr wrap="square">
            <a:spAutoFit/>
            <a:sp3d extrusionH="57150">
              <a:extrusionClr>
                <a:srgbClr val="00B0F0"/>
              </a:extrusionClr>
            </a:sp3d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некоторым вопросам содействия трудоустройству граждан, особо нуждающихся в социальной защите и испытывающих трудности в поиске работы</a:t>
            </a:r>
            <a:endParaRPr lang="ru-RU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889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2" t="3801" r="29018" b="4979"/>
          <a:stretch/>
        </p:blipFill>
        <p:spPr>
          <a:xfrm>
            <a:off x="251520" y="51470"/>
            <a:ext cx="2576772" cy="1597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4" descr="D:\Kuznetsova\Documents\инвалиды\СУБСИДИИ\Субсидии 2015\20151006_123305.jpg"/>
          <p:cNvPicPr>
            <a:picLocks noChangeAspect="1" noChangeArrowheads="1"/>
          </p:cNvPicPr>
          <p:nvPr/>
        </p:nvPicPr>
        <p:blipFill>
          <a:blip r:embed="rId3" cstate="print"/>
          <a:srcRect l="7813" t="8918"/>
          <a:stretch>
            <a:fillRect/>
          </a:stretch>
        </p:blipFill>
        <p:spPr bwMode="auto">
          <a:xfrm>
            <a:off x="9703" y="1030212"/>
            <a:ext cx="3456648" cy="2279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12" descr="C:\Users\danilevich_mf\Documents\стажировки фото+\артиджиан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162" y="2169818"/>
            <a:ext cx="3265488" cy="297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3" name="Picture 6" descr="D:\Kuznetsova\Documents\инвалиды\СТАЖИРОВКИ\2015\SAM_8862.JPG"/>
          <p:cNvPicPr>
            <a:picLocks noChangeAspect="1" noChangeArrowheads="1"/>
          </p:cNvPicPr>
          <p:nvPr/>
        </p:nvPicPr>
        <p:blipFill>
          <a:blip r:embed="rId5" cstate="print"/>
          <a:srcRect t="13719"/>
          <a:stretch>
            <a:fillRect/>
          </a:stretch>
        </p:blipFill>
        <p:spPr bwMode="auto">
          <a:xfrm>
            <a:off x="5796136" y="3075806"/>
            <a:ext cx="3024336" cy="1858572"/>
          </a:xfrm>
          <a:prstGeom prst="round2DiagRect">
            <a:avLst>
              <a:gd name="adj1" fmla="val 16667"/>
              <a:gd name="adj2" fmla="val 0"/>
            </a:avLst>
          </a:prstGeom>
          <a:pattFill prst="pct80">
            <a:fgClr>
              <a:schemeClr val="accent1"/>
            </a:fgClr>
            <a:bgClr>
              <a:schemeClr val="bg1"/>
            </a:bgClr>
          </a:pattFill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1" t="17809" r="28507" b="13775"/>
          <a:stretch/>
        </p:blipFill>
        <p:spPr>
          <a:xfrm>
            <a:off x="2906689" y="51470"/>
            <a:ext cx="3105471" cy="2067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801" y="102338"/>
            <a:ext cx="2836671" cy="2973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1" r="9509"/>
          <a:stretch/>
        </p:blipFill>
        <p:spPr>
          <a:xfrm>
            <a:off x="360544" y="2910187"/>
            <a:ext cx="2346230" cy="22186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12289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889" y="2098881"/>
            <a:ext cx="4181111" cy="30607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563888" cy="2643758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Picture 4" descr="DSC01298"/>
          <p:cNvPicPr>
            <a:picLocks noChangeAspect="1" noChangeArrowheads="1"/>
          </p:cNvPicPr>
          <p:nvPr/>
        </p:nvPicPr>
        <p:blipFill>
          <a:blip r:embed="rId4" cstate="print"/>
          <a:srcRect l="5556" b="1879"/>
          <a:stretch>
            <a:fillRect/>
          </a:stretch>
        </p:blipFill>
        <p:spPr>
          <a:xfrm>
            <a:off x="3779912" y="-158411"/>
            <a:ext cx="3992488" cy="2881529"/>
          </a:xfrm>
          <a:prstGeom prst="roundRect">
            <a:avLst>
              <a:gd name="adj" fmla="val 16667"/>
            </a:avLst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40" y="2931790"/>
            <a:ext cx="3060810" cy="206911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988" y="2802478"/>
            <a:ext cx="2768600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15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253" y="1898915"/>
            <a:ext cx="3069356" cy="3215836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8" name="Picture 5" descr="http://gorgaz.tomsk.ru/wp-content/uploads/2012/09/256.jpg"/>
          <p:cNvPicPr>
            <a:picLocks noChangeAspect="1" noChangeArrowheads="1"/>
          </p:cNvPicPr>
          <p:nvPr/>
        </p:nvPicPr>
        <p:blipFill>
          <a:blip r:embed="rId3"/>
          <a:srcRect l="5128"/>
          <a:stretch>
            <a:fillRect/>
          </a:stretch>
        </p:blipFill>
        <p:spPr bwMode="auto">
          <a:xfrm>
            <a:off x="2423654" y="2253115"/>
            <a:ext cx="3408619" cy="29829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pic>
        <p:nvPicPr>
          <p:cNvPr id="3" name="Picture 3" descr="D:\Kuznetsova\Мои документы\инвалиды\СТАЖИРОВКИ\2016\Фото отчеты\Инвалиды войны\Петрова массажист[1].JPG"/>
          <p:cNvPicPr>
            <a:picLocks noChangeAspect="1" noChangeArrowheads="1"/>
          </p:cNvPicPr>
          <p:nvPr/>
        </p:nvPicPr>
        <p:blipFill rotWithShape="1">
          <a:blip r:embed="rId4" cstate="print"/>
          <a:srcRect t="17174" r="12122" b="6760"/>
          <a:stretch/>
        </p:blipFill>
        <p:spPr bwMode="auto">
          <a:xfrm>
            <a:off x="35496" y="0"/>
            <a:ext cx="2843808" cy="2592288"/>
          </a:xfrm>
          <a:prstGeom prst="roundRect">
            <a:avLst>
              <a:gd name="adj" fmla="val 16667"/>
            </a:avLst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3"/>
          <a:stretch/>
        </p:blipFill>
        <p:spPr>
          <a:xfrm>
            <a:off x="2699792" y="26501"/>
            <a:ext cx="3009848" cy="256578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769" y="0"/>
            <a:ext cx="3326324" cy="2829809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3" y="2528108"/>
            <a:ext cx="2740287" cy="2707938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75252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53" y="2835340"/>
            <a:ext cx="5536419" cy="269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963" y="1437196"/>
            <a:ext cx="3146425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636" y="808153"/>
            <a:ext cx="2933700" cy="311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918" y="-2389"/>
            <a:ext cx="2874963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315277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706" y="-24882"/>
            <a:ext cx="341630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627" y="33748"/>
            <a:ext cx="2008662" cy="224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4" y="2078182"/>
            <a:ext cx="3111500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9628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863" y="2069083"/>
            <a:ext cx="3767137" cy="473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58" y="2151063"/>
            <a:ext cx="2590800" cy="299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3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787" y="0"/>
            <a:ext cx="3586163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2679700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" y="2617316"/>
            <a:ext cx="3579812" cy="252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7" y="51470"/>
            <a:ext cx="3843338" cy="256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1760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892629"/>
            <a:ext cx="3586163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663" y="635454"/>
            <a:ext cx="3498850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pic>
        <p:nvPicPr>
          <p:cNvPr id="3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0"/>
            <a:ext cx="3578225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32"/>
          <p:cNvSpPr>
            <a:spLocks noChangeArrowheads="1"/>
          </p:cNvSpPr>
          <p:nvPr/>
        </p:nvSpPr>
        <p:spPr bwMode="auto">
          <a:xfrm>
            <a:off x="3113959" y="3020506"/>
            <a:ext cx="3074987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ru-RU" sz="2400" b="1" dirty="0">
                <a:solidFill>
                  <a:srgbClr val="00B0F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949338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35780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arenR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10 мая 2017 г. № 893-р «План мероприятий по повышению уровня занятости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на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2017 - 2020 годы». </a:t>
            </a:r>
          </a:p>
          <a:p>
            <a:pPr marL="342900" indent="-342900" algn="just">
              <a:buAutoNum type="arabicParenR" startAt="2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труда и социальной защиты РФ от 3 августа 2018 г. № 518н “Об утверждении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стандарта государственной услуги по организации сопровождения при содействии занятости инвалидов”. </a:t>
            </a:r>
          </a:p>
          <a:p>
            <a:pPr marL="342900" indent="-342900" algn="just">
              <a:buAutoNum type="arabicParenR" startAt="3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 Федерации от 16.07.2016 № 1507-р. «План мероприятий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реализации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субъектах Российской Федерации программ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 инвалидов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молодого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получении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ими профессионального образования и содействия в последующем трудоустройстве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2016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- 2020 годы».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  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труда и социальной защиты российской федерации № 804н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Министерство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российской федерации № 299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Министерство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науки и высшего образования российской федерации № 1154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Приказ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14 декабря 2018 года «Об утверждении типовой программы сопровождения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	инвалидов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молодого возраста при получении ими профессионального образования и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содействия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последующем трудоустройстве</a:t>
            </a:r>
          </a:p>
          <a:p>
            <a:pPr marL="342900" lvl="0" indent="-342900">
              <a:buAutoNum type="arabicParenR" startAt="5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19.04.1991 №1032-1 «О занятости населения в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</a:p>
          <a:p>
            <a:pPr lvl="0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Федерации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 изменениями ФЗ от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03.10.2018 N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350-ФЗ, вступил в силу  вступающие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силу с 1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   	2019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года. </a:t>
            </a:r>
          </a:p>
          <a:p>
            <a:pPr marL="342900" indent="-342900" algn="just">
              <a:buAutoNum type="arabicParenR" startAt="6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труда и социальной защиты РФ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29 декабря 2018 г. № 863н «Об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показателей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эффективности деятельности органов службы занятости по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содействию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занятости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 на 2019 год». </a:t>
            </a:r>
          </a:p>
          <a:p>
            <a:pPr algn="just"/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99395" y="274115"/>
            <a:ext cx="4745210" cy="46166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08000" dist="76200" algn="ctr" rotWithShape="0">
              <a:srgbClr val="000000">
                <a:alpha val="0"/>
              </a:srgbClr>
            </a:outerShdw>
            <a:reflection blurRad="38100" stA="45000" endPos="650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Основная нормативная база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2495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1125200"/>
            <a:ext cx="698477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 Российской Федерации проблема трудоустройства граждан с ограниченными возможностями является одной из самых острых. Всего лишь 26% инвалидов в трудоспособном возрасте имеют работу. Для решения данной проблемы подход к трудоустройству граждан с инвалидностью должен становиться все более адресным и индивидуализированным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субъектами России поставлены задачи пересмотреть подходы всех структур и ведомств к работе с гражданами с ограниченными возможностями здоровья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частности, перед органами занятости поставлена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к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концу 2020 года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обеспечить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трудоустройства инвалидов трудоспособного возраста не менее  50%  от общего числа таких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инвалидов.  По каждому региону установлены прогнозные значения данного показателя. 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339502"/>
            <a:ext cx="4572000" cy="369332"/>
          </a:xfrm>
          <a:prstGeom prst="rect">
            <a:avLst/>
          </a:prstGeom>
          <a:effectLst>
            <a:glow rad="520700">
              <a:schemeClr val="accent1">
                <a:alpha val="42000"/>
              </a:schemeClr>
            </a:glow>
            <a:outerShdw blurRad="50800" dist="127000" dir="6120000" algn="ctr" rotWithShape="0">
              <a:srgbClr val="000000">
                <a:alpha val="20000"/>
              </a:srgbClr>
            </a:outerShdw>
            <a:reflection blurRad="304800" stA="22000" endPos="65000" dist="317500" dir="5400000" sy="-100000" algn="bl" rotWithShape="0"/>
          </a:effectLst>
        </p:spPr>
        <p:txBody>
          <a:bodyPr>
            <a:spAutoFit/>
          </a:bodyPr>
          <a:lstStyle/>
          <a:p>
            <a:pPr algn="ctr"/>
            <a:r>
              <a:rPr lang="ru-RU" sz="1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Lato Black"/>
                <a:cs typeface="Times New Roman" panose="02020603050405020304" pitchFamily="18" charset="0"/>
                <a:sym typeface="Lato Black"/>
              </a:rPr>
              <a:t>АКТУАЛЬНОСТЬ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06964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57504"/>
            <a:ext cx="8424936" cy="5324535"/>
          </a:xfrm>
          <a:prstGeom prst="rect">
            <a:avLst/>
          </a:prstGeom>
          <a:effectLst>
            <a:outerShdw blurRad="469900" dist="50800" dir="6600000" algn="ctr" rotWithShape="0">
              <a:srgbClr val="000000">
                <a:alpha val="5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Типовая программа по сопровождению инвалидов молодого возраста при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трудоустройстве</a:t>
            </a:r>
          </a:p>
          <a:p>
            <a:pPr algn="just"/>
            <a:endParaRPr lang="ru-RU" b="1" dirty="0"/>
          </a:p>
          <a:p>
            <a:pPr algn="just"/>
            <a:r>
              <a:rPr lang="ru-RU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	Совместным 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приказом Минтруда России и Минобрнауки </a:t>
            </a:r>
            <a:r>
              <a:rPr lang="ru-RU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России  утверждена 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типовая региональная программа сопровождения инвалидов молодого возраста (в возрасте от 18 до 44 лет) при получении ими профессионального образования и содействия в последующем трудоустройстве. </a:t>
            </a:r>
            <a:endParaRPr lang="ru-RU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	Программа 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может оформляться в виде самостоятельного документа или включаться в государственную программу субъекта 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Российской Федерации  в виде подпрограммы. При этом субъекты могут разрабатывать отдельные региональные программы, содержащие мероприятия, направленные на сопровождение инвалидов при получении профессионального образования, и региональные программы, содержащие мероприятия, направленные на сопровождение инвалидов молодого возраста при трудоустройстве.</a:t>
            </a:r>
          </a:p>
          <a:p>
            <a:pPr algn="just"/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	В 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программу должны быть включены в частности, основные показатели и анализ социальной ситуации с трудоустройством инвалидов, в том числе молодого возраста, а именно: состояние занятости такой  категории граждан, особо нуждающихся в социальной защите и испытывающих трудности в поиске работы как инвалиды; должна отражаться структура трудовых ресурсов инвалидов молодого возраста, включающая информацию о трудоустройстве по специальности, не по специальности,  уровне профессионального образования.</a:t>
            </a:r>
          </a:p>
          <a:p>
            <a:endParaRPr lang="ru-RU" b="1" dirty="0" smtClean="0">
              <a:latin typeface="+mj-lt"/>
              <a:ea typeface="+mj-ea"/>
              <a:cs typeface="+mj-cs"/>
            </a:endParaRPr>
          </a:p>
          <a:p>
            <a:endParaRPr lang="ru-RU" b="1" dirty="0">
              <a:latin typeface="+mj-lt"/>
              <a:ea typeface="+mj-ea"/>
              <a:cs typeface="+mj-cs"/>
            </a:endParaRPr>
          </a:p>
          <a:p>
            <a:endParaRPr lang="ru-RU" b="1" dirty="0" smtClean="0">
              <a:latin typeface="+mj-lt"/>
              <a:ea typeface="+mj-ea"/>
              <a:cs typeface="+mj-cs"/>
            </a:endParaRPr>
          </a:p>
          <a:p>
            <a:endParaRPr lang="ru-RU" b="1" dirty="0">
              <a:latin typeface="+mj-lt"/>
              <a:ea typeface="+mj-ea"/>
              <a:cs typeface="+mj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47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7474"/>
            <a:ext cx="8064896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Типовая программа по  сопровождению 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инвалидов молодого возраста при 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трудоустройстве</a:t>
            </a:r>
            <a:endPara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endParaRPr lang="ru-RU" sz="900" b="1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В перечень примерных программных мероприятий региональной программы входит: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профессиональная ориентация инвалидов молодого возраста;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сопровождение инвалидов молодого возраста при получении профессионального образования;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взаимодействие </a:t>
            </a:r>
            <a:r>
              <a:rPr lang="ru-RU" dirty="0">
                <a:solidFill>
                  <a:schemeClr val="tx1"/>
                </a:solidFill>
              </a:rPr>
              <a:t>базовых профессиональных образовательных организаций, обеспечивающих поддержку региональных систем инклюзивного профессионального образования инвалидов, с профессиональными образовательными </a:t>
            </a:r>
            <a:r>
              <a:rPr lang="ru-RU" dirty="0" smtClean="0">
                <a:solidFill>
                  <a:schemeClr val="tx1"/>
                </a:solidFill>
              </a:rPr>
              <a:t>организациями;</a:t>
            </a:r>
            <a:endParaRPr lang="ru-RU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сопровождаемое содействие занятости инвалидов молодого возраста;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проведение конкурса профессионального мастерства «Абилимпикс» в субъекте Российской Федерации, а также участие субъекта Российской Федерации в Национальном чемпионате по профессиональному мастерству среди инвалидов и лиц с ограниченными возможностями здоровья «Абилимпикс» и др.</a:t>
            </a:r>
            <a:endParaRPr lang="ru-RU" b="1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ru-RU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ru-RU" b="1" dirty="0" smtClean="0">
              <a:latin typeface="+mj-lt"/>
              <a:ea typeface="+mj-ea"/>
              <a:cs typeface="+mj-cs"/>
            </a:endParaRPr>
          </a:p>
          <a:p>
            <a:endParaRPr lang="ru-RU" b="1" dirty="0">
              <a:latin typeface="+mj-lt"/>
              <a:ea typeface="+mj-ea"/>
              <a:cs typeface="+mj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1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00879"/>
            <a:ext cx="57423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Индивидуальные </a:t>
            </a:r>
            <a:r>
              <a:rPr lang="ru-RU" dirty="0">
                <a:solidFill>
                  <a:schemeClr val="tx1"/>
                </a:solidFill>
              </a:rPr>
              <a:t>консультации;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Совместное создание  плана конкретных действий по адаптации и обучению работника с инвалидностью, с учетом его особенностей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Групповые занятия («Клуб инвалидов, ищущих работу» в РООИ «Перспективы»);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Сопровождаемое трудоустройство (консультации и тренировки);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1278" y="2390437"/>
            <a:ext cx="70157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Перспектива</a:t>
            </a:r>
            <a:r>
              <a:rPr lang="ru-RU" dirty="0">
                <a:solidFill>
                  <a:schemeClr val="tx1"/>
                </a:solidFill>
              </a:rPr>
              <a:t>, успешные примеры (встречи и рассказы);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Работа </a:t>
            </a:r>
            <a:r>
              <a:rPr lang="ru-RU" dirty="0">
                <a:solidFill>
                  <a:schemeClr val="tx1"/>
                </a:solidFill>
              </a:rPr>
              <a:t>с  окружением (семьей, с коллективом по месту трудоустройства</a:t>
            </a:r>
            <a:r>
              <a:rPr lang="ru-RU" dirty="0" smtClean="0">
                <a:solidFill>
                  <a:schemeClr val="tx1"/>
                </a:solidFill>
              </a:rPr>
              <a:t>);</a:t>
            </a:r>
            <a:endParaRPr lang="ru-RU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Стажировки </a:t>
            </a:r>
            <a:r>
              <a:rPr lang="ru-RU" dirty="0">
                <a:solidFill>
                  <a:schemeClr val="tx1"/>
                </a:solidFill>
              </a:rPr>
              <a:t>в подготовленных компаниях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859782"/>
            <a:ext cx="3987552" cy="221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64144" y="283756"/>
            <a:ext cx="70157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Методы влияния и коррекции мотивации к трудовой деятельности граждан данной категории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77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39502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b="1" dirty="0">
                <a:solidFill>
                  <a:schemeClr val="tx1"/>
                </a:solidFill>
              </a:rPr>
              <a:t>Организация стажировок для граждан, </a:t>
            </a:r>
          </a:p>
          <a:p>
            <a:pPr>
              <a:spcBef>
                <a:spcPct val="0"/>
              </a:spcBef>
            </a:pPr>
            <a:r>
              <a:rPr lang="ru-RU" altLang="ru-RU" b="1" dirty="0">
                <a:solidFill>
                  <a:schemeClr val="tx1"/>
                </a:solidFill>
              </a:rPr>
              <a:t>испытывающих трудности в поиске работы  </a:t>
            </a:r>
            <a:br>
              <a:rPr lang="ru-RU" altLang="ru-RU" b="1" dirty="0">
                <a:solidFill>
                  <a:schemeClr val="tx1"/>
                </a:solidFill>
              </a:rPr>
            </a:br>
            <a:r>
              <a:rPr lang="ru-RU" altLang="ru-RU" b="1" dirty="0">
                <a:solidFill>
                  <a:schemeClr val="tx1"/>
                </a:solidFill>
              </a:rPr>
              <a:t>государственная программа</a:t>
            </a:r>
            <a:endParaRPr lang="ru-RU" alt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88324" y="1078166"/>
            <a:ext cx="684076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Стажировки организуются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как временное трудоустройство заявителей (выпускники образовательных организаций) в период их вхождения в полученную профессию (специальность) непосредственно на рабочем месте под руководством опытного наставника с целью закрепления на практике теоретических знаний, полученных  в образовательном учреждении, и формирования умений и навыков выполнения профессиональных обязанностей</a:t>
            </a:r>
            <a:r>
              <a:rPr lang="ru-RU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00379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Главной целью стажировки </a:t>
            </a:r>
            <a:r>
              <a:rPr lang="ru-RU" dirty="0">
                <a:solidFill>
                  <a:srgbClr val="002060"/>
                </a:solidFill>
              </a:rPr>
              <a:t>является содействие трудоустройству граждан и работодателям в подборе работников на вакантные рабочие места в соответствии с имеющейся потребностью.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141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sp>
        <p:nvSpPr>
          <p:cNvPr id="6" name="Прямоугольник 5"/>
          <p:cNvSpPr/>
          <p:nvPr/>
        </p:nvSpPr>
        <p:spPr>
          <a:xfrm>
            <a:off x="729756" y="925834"/>
            <a:ext cx="61024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что такое подходящие для рабочего места социальные навыки, </a:t>
            </a:r>
          </a:p>
          <a:p>
            <a:r>
              <a:rPr lang="ru-RU" dirty="0"/>
              <a:t>подходящая для работы одежда, </a:t>
            </a:r>
          </a:p>
          <a:p>
            <a:r>
              <a:rPr lang="ru-RU" dirty="0"/>
              <a:t>появляется способность управлять перерывами в работе, </a:t>
            </a:r>
          </a:p>
          <a:p>
            <a:r>
              <a:rPr lang="ru-RU" dirty="0"/>
              <a:t>приобретают основные навыки на рабочем месте (стажеры могут попробовать разную работу по очереди).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67744" y="441779"/>
            <a:ext cx="5256584" cy="1143000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buClrTx/>
              <a:buFontTx/>
            </a:pPr>
            <a:r>
              <a:rPr lang="ru-RU" sz="1400" b="1" dirty="0" smtClean="0"/>
              <a:t>Стажировки позволяют понять:</a:t>
            </a:r>
            <a:endParaRPr lang="ru-RU" sz="14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659524" y="2309148"/>
            <a:ext cx="2396952" cy="477465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buClrTx/>
              <a:buFontTx/>
            </a:pPr>
            <a:r>
              <a:rPr lang="ru-RU" sz="1400" b="1" dirty="0" smtClean="0"/>
              <a:t>Что еще важно: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373524" y="260599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Навыки общения с людьми без инвалидности, преодоление комплексов и страхов;</a:t>
            </a:r>
          </a:p>
          <a:p>
            <a:r>
              <a:rPr lang="ru-RU" dirty="0"/>
              <a:t>Доверие, уменьшение социального расстояния с наставником и другими людьми;</a:t>
            </a:r>
          </a:p>
          <a:p>
            <a:r>
              <a:rPr lang="ru-RU" dirty="0"/>
              <a:t>Работа с работодателем (руководство и персонал): стереотипы и опасения;</a:t>
            </a:r>
          </a:p>
          <a:p>
            <a:r>
              <a:rPr lang="ru-RU" dirty="0"/>
              <a:t>Сопровождение (консультирование) в течение примерно 6 месяцев после трудоустройства (по опыту работы РООИ «Перспектива», </a:t>
            </a:r>
            <a:r>
              <a:rPr lang="ru-RU" dirty="0" err="1"/>
              <a:t>МастерОК</a:t>
            </a:r>
            <a:r>
              <a:rPr lang="ru-RU" dirty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129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3" name="Picture 8" descr="D:\Kuznetsova\Documents\инвалиды\СУБСИДИИ\Субсидии 2014\Столовая Жемчуг\20150304_112413.jpg"/>
          <p:cNvPicPr>
            <a:picLocks noChangeAspect="1" noChangeArrowheads="1"/>
          </p:cNvPicPr>
          <p:nvPr/>
        </p:nvPicPr>
        <p:blipFill rotWithShape="1">
          <a:blip r:embed="rId2" cstate="print"/>
          <a:srcRect l="4859" t="4802"/>
          <a:stretch/>
        </p:blipFill>
        <p:spPr bwMode="auto">
          <a:xfrm>
            <a:off x="352448" y="102320"/>
            <a:ext cx="2851399" cy="21813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bevelB w="139700" h="139700" prst="divo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524" y="102320"/>
            <a:ext cx="2430501" cy="30291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5" descr="D:\Kuznetsova\Documents\инвалиды\СУБСИДИИ\Субсидии 2014\Столовая Жемчуг\20150304_112550.jpg"/>
          <p:cNvPicPr>
            <a:picLocks noGrp="1" noChangeAspect="1" noChangeArrowheads="1"/>
          </p:cNvPicPr>
          <p:nvPr/>
        </p:nvPicPr>
        <p:blipFill>
          <a:blip r:embed="rId4" cstate="print"/>
          <a:srcRect t="15942"/>
          <a:stretch>
            <a:fillRect/>
          </a:stretch>
        </p:blipFill>
        <p:spPr bwMode="auto">
          <a:xfrm>
            <a:off x="6594731" y="-102318"/>
            <a:ext cx="2572817" cy="3233806"/>
          </a:xfrm>
          <a:prstGeom prst="roundRect">
            <a:avLst>
              <a:gd name="adj" fmla="val 16667"/>
            </a:avLst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C:\Documents and Settings\User\Рабочий стол\Фестиваль Другие\фото работы Карлсон\DSCN12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355726"/>
            <a:ext cx="3160682" cy="260429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Picture 3" descr="C:\Documents and Settings\User\Рабочий стол\Фестиваль Другие\фото работы Карлсон\DSCN0101.JPG"/>
          <p:cNvPicPr>
            <a:picLocks noChangeAspect="1" noChangeArrowheads="1"/>
          </p:cNvPicPr>
          <p:nvPr/>
        </p:nvPicPr>
        <p:blipFill>
          <a:blip r:embed="rId6" cstate="print">
            <a:lum bright="20000" contrast="10000"/>
          </a:blip>
          <a:srcRect/>
          <a:stretch>
            <a:fillRect/>
          </a:stretch>
        </p:blipFill>
        <p:spPr bwMode="auto">
          <a:xfrm>
            <a:off x="4211960" y="2859782"/>
            <a:ext cx="3283467" cy="2353731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4217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1383</TotalTime>
  <Words>362</Words>
  <Application>Microsoft Office PowerPoint</Application>
  <PresentationFormat>Экран (16:9)</PresentationFormat>
  <Paragraphs>77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Lato Black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Администратор</dc:creator>
  <cp:lastModifiedBy>Данилевич Марина Фридриховна</cp:lastModifiedBy>
  <cp:revision>49</cp:revision>
  <cp:lastPrinted>2019-10-10T08:55:16Z</cp:lastPrinted>
  <dcterms:modified xsi:type="dcterms:W3CDTF">2019-10-10T09:02:44Z</dcterms:modified>
</cp:coreProperties>
</file>