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  <p:sldMasterId id="2147483672" r:id="rId6"/>
    <p:sldMasterId id="2147483684" r:id="rId7"/>
    <p:sldMasterId id="2147483696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26" roundtripDataSignature="AMtx7mhZ+m6FuxKFRUVgQsuUywhVqCrK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26" Type="http://customschemas.google.com/relationships/presentationmetadata" Target="metadata"/><Relationship Id="rId25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0" y="69532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46" name="Google Shape;34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0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18" name="Google Shape;41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1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24" name="Google Shape;42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2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30" name="Google Shape;430;p12:notes"/>
          <p:cNvSpPr txBox="1"/>
          <p:nvPr>
            <p:ph idx="1" type="body"/>
          </p:nvPr>
        </p:nvSpPr>
        <p:spPr>
          <a:xfrm>
            <a:off x="685800" y="4343400"/>
            <a:ext cx="5486400" cy="4024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3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36" name="Google Shape;43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4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46" name="Google Shape;446;p14:notes"/>
          <p:cNvSpPr txBox="1"/>
          <p:nvPr>
            <p:ph idx="1" type="body"/>
          </p:nvPr>
        </p:nvSpPr>
        <p:spPr>
          <a:xfrm>
            <a:off x="685800" y="4343400"/>
            <a:ext cx="5486400" cy="4024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5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52" name="Google Shape;452;p15:notes"/>
          <p:cNvSpPr txBox="1"/>
          <p:nvPr>
            <p:ph idx="1" type="body"/>
          </p:nvPr>
        </p:nvSpPr>
        <p:spPr>
          <a:xfrm>
            <a:off x="685800" y="4343400"/>
            <a:ext cx="5486400" cy="4024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58" name="Google Shape;45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52" name="Google Shape;3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:notes"/>
          <p:cNvSpPr/>
          <p:nvPr>
            <p:ph idx="2" type="sldImg"/>
          </p:nvPr>
        </p:nvSpPr>
        <p:spPr>
          <a:xfrm>
            <a:off x="1587" y="0"/>
            <a:ext cx="1587" cy="1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58" name="Google Shape;358;p3:notes"/>
          <p:cNvSpPr txBox="1"/>
          <p:nvPr>
            <p:ph idx="1" type="body"/>
          </p:nvPr>
        </p:nvSpPr>
        <p:spPr>
          <a:xfrm>
            <a:off x="685800" y="4343400"/>
            <a:ext cx="5486400" cy="4024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:notes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4:notes"/>
          <p:cNvSpPr/>
          <p:nvPr>
            <p:ph idx="2" type="sldImg"/>
          </p:nvPr>
        </p:nvSpPr>
        <p:spPr>
          <a:xfrm>
            <a:off x="0" y="695325"/>
            <a:ext cx="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70" name="Google Shape;3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84" name="Google Shape;3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91" name="Google Shape;39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8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98" name="Google Shape;3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9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10" name="Google Shape;4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0"/>
          <p:cNvSpPr txBox="1"/>
          <p:nvPr>
            <p:ph type="title"/>
          </p:nvPr>
        </p:nvSpPr>
        <p:spPr>
          <a:xfrm rot="5400000">
            <a:off x="3798094" y="2121693"/>
            <a:ext cx="6651626" cy="190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0"/>
          <p:cNvSpPr txBox="1"/>
          <p:nvPr>
            <p:ph idx="1" type="body"/>
          </p:nvPr>
        </p:nvSpPr>
        <p:spPr>
          <a:xfrm rot="5400000">
            <a:off x="-87313" y="292100"/>
            <a:ext cx="6651626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0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30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1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1"/>
          <p:cNvSpPr txBox="1"/>
          <p:nvPr>
            <p:ph idx="1" type="body"/>
          </p:nvPr>
        </p:nvSpPr>
        <p:spPr>
          <a:xfrm rot="5400000">
            <a:off x="1866900" y="190500"/>
            <a:ext cx="4799012" cy="761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31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31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2" name="Google Shape;102;p32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32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3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3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7" name="Google Shape;107;p33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8" name="Google Shape;108;p33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33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4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" name="Google Shape;112;p34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5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35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6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6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36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36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2" name="Google Shape;122;p36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36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4" name="Google Shape;124;p36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7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7"/>
          <p:cNvSpPr txBox="1"/>
          <p:nvPr>
            <p:ph idx="1" type="body"/>
          </p:nvPr>
        </p:nvSpPr>
        <p:spPr>
          <a:xfrm>
            <a:off x="457200" y="1600200"/>
            <a:ext cx="3732213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p37"/>
          <p:cNvSpPr txBox="1"/>
          <p:nvPr>
            <p:ph idx="2" type="body"/>
          </p:nvPr>
        </p:nvSpPr>
        <p:spPr>
          <a:xfrm>
            <a:off x="4341813" y="1600200"/>
            <a:ext cx="3733800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37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37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301625" y="1676400"/>
            <a:ext cx="8539162" cy="4421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8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8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4" name="Google Shape;134;p38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" name="Google Shape;135;p38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9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9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39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39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0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0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4" name="Google Shape;144;p40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40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2"/>
          <p:cNvSpPr txBox="1"/>
          <p:nvPr>
            <p:ph type="title"/>
          </p:nvPr>
        </p:nvSpPr>
        <p:spPr>
          <a:xfrm rot="5400000">
            <a:off x="3798094" y="2121693"/>
            <a:ext cx="6651626" cy="190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2"/>
          <p:cNvSpPr txBox="1"/>
          <p:nvPr>
            <p:ph idx="1" type="body"/>
          </p:nvPr>
        </p:nvSpPr>
        <p:spPr>
          <a:xfrm rot="5400000">
            <a:off x="-87313" y="292100"/>
            <a:ext cx="6651626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42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8" name="Google Shape;158;p42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3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43"/>
          <p:cNvSpPr txBox="1"/>
          <p:nvPr>
            <p:ph idx="1" type="body"/>
          </p:nvPr>
        </p:nvSpPr>
        <p:spPr>
          <a:xfrm rot="5400000">
            <a:off x="1866900" y="190500"/>
            <a:ext cx="4799012" cy="761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43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43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4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44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44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8" name="Google Shape;168;p44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44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5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5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73" name="Google Shape;173;p45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4" name="Google Shape;174;p45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5" name="Google Shape;175;p45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6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p46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7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47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47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8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8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6" name="Google Shape;186;p48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" name="Google Shape;187;p48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88" name="Google Shape;188;p48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p48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0" name="Google Shape;190;p48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 rot="5400000">
            <a:off x="4812507" y="2069307"/>
            <a:ext cx="5922963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 rot="5400000">
            <a:off x="466725" y="9525"/>
            <a:ext cx="5922963" cy="62531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9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49"/>
          <p:cNvSpPr txBox="1"/>
          <p:nvPr>
            <p:ph idx="1" type="body"/>
          </p:nvPr>
        </p:nvSpPr>
        <p:spPr>
          <a:xfrm>
            <a:off x="457200" y="1600200"/>
            <a:ext cx="3732213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49"/>
          <p:cNvSpPr txBox="1"/>
          <p:nvPr>
            <p:ph idx="2" type="body"/>
          </p:nvPr>
        </p:nvSpPr>
        <p:spPr>
          <a:xfrm>
            <a:off x="4341813" y="1600200"/>
            <a:ext cx="3733800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p49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6" name="Google Shape;196;p49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0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50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0" name="Google Shape;200;p50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p50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1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51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5" name="Google Shape;205;p51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6" name="Google Shape;206;p51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5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0" name="Google Shape;210;p52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52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4"/>
          <p:cNvSpPr txBox="1"/>
          <p:nvPr>
            <p:ph type="title"/>
          </p:nvPr>
        </p:nvSpPr>
        <p:spPr>
          <a:xfrm rot="5400000">
            <a:off x="3798094" y="2121693"/>
            <a:ext cx="6651626" cy="190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54"/>
          <p:cNvSpPr txBox="1"/>
          <p:nvPr>
            <p:ph idx="1" type="body"/>
          </p:nvPr>
        </p:nvSpPr>
        <p:spPr>
          <a:xfrm rot="5400000">
            <a:off x="-87313" y="292100"/>
            <a:ext cx="6651626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" name="Google Shape;223;p54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4" name="Google Shape;224;p54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5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55"/>
          <p:cNvSpPr txBox="1"/>
          <p:nvPr>
            <p:ph idx="1" type="body"/>
          </p:nvPr>
        </p:nvSpPr>
        <p:spPr>
          <a:xfrm rot="5400000">
            <a:off x="1866900" y="190500"/>
            <a:ext cx="4799012" cy="761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55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55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6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56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56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4" name="Google Shape;234;p56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5" name="Google Shape;235;p56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7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57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39" name="Google Shape;239;p57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40" name="Google Shape;240;p57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p57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4" name="Google Shape;244;p58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9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59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8" name="Google Shape;248;p59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 rot="5400000">
            <a:off x="2360612" y="-382587"/>
            <a:ext cx="4421187" cy="85391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0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60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2" name="Google Shape;252;p60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3" name="Google Shape;253;p60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4" name="Google Shape;254;p60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60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6" name="Google Shape;256;p60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1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61"/>
          <p:cNvSpPr txBox="1"/>
          <p:nvPr>
            <p:ph idx="1" type="body"/>
          </p:nvPr>
        </p:nvSpPr>
        <p:spPr>
          <a:xfrm>
            <a:off x="457200" y="1600200"/>
            <a:ext cx="3732213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" name="Google Shape;260;p61"/>
          <p:cNvSpPr txBox="1"/>
          <p:nvPr>
            <p:ph idx="2" type="body"/>
          </p:nvPr>
        </p:nvSpPr>
        <p:spPr>
          <a:xfrm>
            <a:off x="4341813" y="1600200"/>
            <a:ext cx="3733800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61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2" name="Google Shape;262;p61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2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62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66" name="Google Shape;266;p62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62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3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63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" name="Google Shape;271;p63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2" name="Google Shape;272;p63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6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76" name="Google Shape;276;p64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7" name="Google Shape;277;p64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6"/>
          <p:cNvSpPr txBox="1"/>
          <p:nvPr>
            <p:ph type="title"/>
          </p:nvPr>
        </p:nvSpPr>
        <p:spPr>
          <a:xfrm rot="5400000">
            <a:off x="3798094" y="2121693"/>
            <a:ext cx="6651626" cy="1903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66"/>
          <p:cNvSpPr txBox="1"/>
          <p:nvPr>
            <p:ph idx="1" type="body"/>
          </p:nvPr>
        </p:nvSpPr>
        <p:spPr>
          <a:xfrm rot="5400000">
            <a:off x="-87313" y="292100"/>
            <a:ext cx="6651626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66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0" name="Google Shape;290;p66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67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67"/>
          <p:cNvSpPr txBox="1"/>
          <p:nvPr>
            <p:ph idx="1" type="body"/>
          </p:nvPr>
        </p:nvSpPr>
        <p:spPr>
          <a:xfrm rot="5400000">
            <a:off x="1866900" y="190500"/>
            <a:ext cx="4799012" cy="761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" name="Google Shape;294;p67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5" name="Google Shape;295;p67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68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99" name="Google Shape;299;p68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0" name="Google Shape;300;p68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68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69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05" name="Google Shape;305;p69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06" name="Google Shape;306;p69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7" name="Google Shape;307;p69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0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0" name="Google Shape;310;p70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2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1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71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4" name="Google Shape;314;p71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2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7" name="Google Shape;317;p72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18" name="Google Shape;318;p72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9" name="Google Shape;319;p72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0" name="Google Shape;320;p72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1" name="Google Shape;321;p72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2" name="Google Shape;322;p72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3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73"/>
          <p:cNvSpPr txBox="1"/>
          <p:nvPr>
            <p:ph idx="1" type="body"/>
          </p:nvPr>
        </p:nvSpPr>
        <p:spPr>
          <a:xfrm>
            <a:off x="457200" y="1600200"/>
            <a:ext cx="3732213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6" name="Google Shape;326;p73"/>
          <p:cNvSpPr txBox="1"/>
          <p:nvPr>
            <p:ph idx="2" type="body"/>
          </p:nvPr>
        </p:nvSpPr>
        <p:spPr>
          <a:xfrm>
            <a:off x="4341813" y="1600200"/>
            <a:ext cx="3733800" cy="479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7" name="Google Shape;327;p73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8" name="Google Shape;328;p73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4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74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32" name="Google Shape;332;p74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3" name="Google Shape;333;p74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5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75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5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75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75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1" name="Google Shape;341;p7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55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45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4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35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42" name="Google Shape;342;p76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3" name="Google Shape;343;p76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4" name="Google Shape;44;p23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4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4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5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5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25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25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5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" type="body"/>
          </p:nvPr>
        </p:nvSpPr>
        <p:spPr>
          <a:xfrm>
            <a:off x="301625" y="1676400"/>
            <a:ext cx="4192588" cy="442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2" type="body"/>
          </p:nvPr>
        </p:nvSpPr>
        <p:spPr>
          <a:xfrm>
            <a:off x="4646613" y="1676400"/>
            <a:ext cx="4194175" cy="442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26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301625" y="1676400"/>
            <a:ext cx="8539162" cy="4421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0" type="dt"/>
          </p:nvPr>
        </p:nvSpPr>
        <p:spPr>
          <a:xfrm>
            <a:off x="3048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1" type="ftr"/>
          </p:nvPr>
        </p:nvSpPr>
        <p:spPr>
          <a:xfrm>
            <a:off x="3124200" y="6245225"/>
            <a:ext cx="28940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2" type="sldNum"/>
          </p:nvPr>
        </p:nvSpPr>
        <p:spPr>
          <a:xfrm>
            <a:off x="6553200" y="6245225"/>
            <a:ext cx="2284412" cy="4746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9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82" name="Google Shape;82;p29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5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29"/>
          <p:cNvSpPr txBox="1"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rgbClr val="675E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9"/>
          <p:cNvSpPr txBox="1"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rgbClr val="A9A5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9"/>
          <p:cNvSpPr txBox="1"/>
          <p:nvPr>
            <p:ph idx="12" type="sldNum"/>
          </p:nvPr>
        </p:nvSpPr>
        <p:spPr>
          <a:xfrm>
            <a:off x="8551862" y="5668962"/>
            <a:ext cx="506412" cy="354012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9"/>
          <p:cNvSpPr txBox="1"/>
          <p:nvPr/>
        </p:nvSpPr>
        <p:spPr>
          <a:xfrm rot="-5400000">
            <a:off x="7587456" y="4002881"/>
            <a:ext cx="23669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9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1"/>
          <p:cNvSpPr txBox="1"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rgbClr val="675E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1"/>
          <p:cNvSpPr txBox="1"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rgbClr val="A9A5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1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50" name="Google Shape;150;p41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5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41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1"/>
          <p:cNvSpPr txBox="1"/>
          <p:nvPr/>
        </p:nvSpPr>
        <p:spPr>
          <a:xfrm rot="-5400000">
            <a:off x="7587456" y="4002881"/>
            <a:ext cx="23669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1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3"/>
          <p:cNvSpPr txBox="1"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rgbClr val="675E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3"/>
          <p:cNvSpPr txBox="1"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rgbClr val="A9A5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53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16" name="Google Shape;216;p53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5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7" name="Google Shape;217;p53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3"/>
          <p:cNvSpPr txBox="1"/>
          <p:nvPr/>
        </p:nvSpPr>
        <p:spPr>
          <a:xfrm rot="-5400000">
            <a:off x="7587456" y="4002881"/>
            <a:ext cx="23669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53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65"/>
          <p:cNvSpPr txBox="1"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rgbClr val="675E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65"/>
          <p:cNvSpPr txBox="1"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rgbClr val="A9A57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65"/>
          <p:cNvSpPr txBox="1"/>
          <p:nvPr>
            <p:ph type="title"/>
          </p:nvPr>
        </p:nvSpPr>
        <p:spPr>
          <a:xfrm>
            <a:off x="457200" y="-252412"/>
            <a:ext cx="7618412" cy="2195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600" u="none" cap="none" strike="noStrike">
                <a:solidFill>
                  <a:srgbClr val="675E47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282" name="Google Shape;282;p65"/>
          <p:cNvSpPr txBox="1"/>
          <p:nvPr>
            <p:ph idx="1" type="body"/>
          </p:nvPr>
        </p:nvSpPr>
        <p:spPr>
          <a:xfrm>
            <a:off x="457200" y="1600200"/>
            <a:ext cx="7618412" cy="47990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5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2F2B2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3" name="Google Shape;283;p65"/>
          <p:cNvSpPr txBox="1"/>
          <p:nvPr>
            <p:ph idx="12" type="sldNum"/>
          </p:nvPr>
        </p:nvSpPr>
        <p:spPr>
          <a:xfrm>
            <a:off x="8551862" y="5664200"/>
            <a:ext cx="506412" cy="365125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imes New Roman"/>
              <a:buNone/>
              <a:defRPr b="0" i="0" sz="2400" u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65"/>
          <p:cNvSpPr txBox="1"/>
          <p:nvPr/>
        </p:nvSpPr>
        <p:spPr>
          <a:xfrm rot="-5400000">
            <a:off x="7587456" y="4002881"/>
            <a:ext cx="23669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65"/>
          <p:cNvSpPr txBox="1"/>
          <p:nvPr>
            <p:ph idx="10" type="dt"/>
          </p:nvPr>
        </p:nvSpPr>
        <p:spPr>
          <a:xfrm>
            <a:off x="8588375" y="3048000"/>
            <a:ext cx="24368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"/>
          <p:cNvSpPr txBox="1"/>
          <p:nvPr/>
        </p:nvSpPr>
        <p:spPr>
          <a:xfrm>
            <a:off x="755650" y="620712"/>
            <a:ext cx="7543800" cy="25939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b="0" i="1" lang="en-US" sz="7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Алкоголь и подросток</a:t>
            </a:r>
            <a:endParaRPr/>
          </a:p>
        </p:txBody>
      </p:sp>
      <p:sp>
        <p:nvSpPr>
          <p:cNvPr id="349" name="Google Shape;349;p1"/>
          <p:cNvSpPr txBox="1"/>
          <p:nvPr/>
        </p:nvSpPr>
        <p:spPr>
          <a:xfrm>
            <a:off x="3716337" y="4437062"/>
            <a:ext cx="5427662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900"/>
              <a:buFont typeface="Arial"/>
              <a:buNone/>
            </a:pP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Влияние алкоголя на подростковый организм</a:t>
            </a:r>
            <a:endParaRPr/>
          </a:p>
        </p:txBody>
      </p:sp>
      <p:sp>
        <p:nvSpPr>
          <p:cNvPr id="421" name="Google Shape;421;p10"/>
          <p:cNvSpPr txBox="1"/>
          <p:nvPr/>
        </p:nvSpPr>
        <p:spPr>
          <a:xfrm>
            <a:off x="301625" y="1676400"/>
            <a:ext cx="8540750" cy="4937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3600"/>
              <a:buFont typeface="Noto Sans Symbols"/>
              <a:buChar char="▪"/>
            </a:pPr>
            <a:r>
              <a:rPr b="0" i="1" lang="en-US" sz="3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Сбои в работе желудочно-кишечного тракта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CC00"/>
              </a:buClr>
              <a:buSzPts val="3600"/>
              <a:buFont typeface="Noto Sans Symbols"/>
              <a:buChar char="▪"/>
            </a:pPr>
            <a:r>
              <a:rPr b="0" i="1" lang="en-US" sz="3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Повреждение печени, развитие гепатита, цирроза печени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CC00"/>
              </a:buClr>
              <a:buSzPts val="3600"/>
              <a:buFont typeface="Noto Sans Symbols"/>
              <a:buChar char="▪"/>
            </a:pPr>
            <a:r>
              <a:rPr b="0" i="1" lang="en-US" sz="3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Нарушение деятельности сердечно -сосудистой системы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CC00"/>
              </a:buClr>
              <a:buSzPts val="3600"/>
              <a:buFont typeface="Noto Sans Symbols"/>
              <a:buChar char="▪"/>
            </a:pPr>
            <a:r>
              <a:rPr b="0" i="1" lang="en-US" sz="36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Изменения состава крови,анемия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36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1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400"/>
              <a:buFont typeface="Arial"/>
              <a:buNone/>
            </a:pPr>
            <a:r>
              <a:rPr b="0" i="1" lang="en-US" sz="3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Побочные эффекты употребления алкоголя подростками</a:t>
            </a:r>
            <a:endParaRPr/>
          </a:p>
        </p:txBody>
      </p:sp>
      <p:sp>
        <p:nvSpPr>
          <p:cNvPr id="427" name="Google Shape;427;p11"/>
          <p:cNvSpPr txBox="1"/>
          <p:nvPr/>
        </p:nvSpPr>
        <p:spPr>
          <a:xfrm>
            <a:off x="360362" y="1597025"/>
            <a:ext cx="7620000" cy="5260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Снижается концентрация внимания.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Чем моложе человек, тем он сильнее привыкает к алкоголю, становится зависимым.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Автомобильные катастрофы, причиной которых является вождение в пьяном виде.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Подростки, которые употребляют алкоголь, в большей степени подвержены занятию незащищенным сексом или сексом с незнакомыми людьми.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Депрессия и тревожность.  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CC00"/>
              </a:buClr>
              <a:buSzPts val="2200"/>
              <a:buFont typeface="Noto Sans Symbols"/>
              <a:buChar char="▪"/>
            </a:pPr>
            <a:r>
              <a:rPr b="0" i="1" lang="en-US" sz="2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Злоупотребление алкоголем ведет к употреблению наркотиков, таких</a:t>
            </a:r>
            <a:r>
              <a:rPr b="0" i="1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как кокаин, героин, марихуана.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"/>
          <p:cNvSpPr txBox="1"/>
          <p:nvPr>
            <p:ph type="title"/>
          </p:nvPr>
        </p:nvSpPr>
        <p:spPr>
          <a:xfrm>
            <a:off x="301625" y="227012"/>
            <a:ext cx="8510587" cy="1331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b="0" i="1" lang="en-US" sz="5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Опрос</a:t>
            </a:r>
            <a:endParaRPr/>
          </a:p>
        </p:txBody>
      </p:sp>
      <p:sp>
        <p:nvSpPr>
          <p:cNvPr id="433" name="Google Shape;433;p12"/>
          <p:cNvSpPr txBox="1"/>
          <p:nvPr>
            <p:ph idx="1" type="body"/>
          </p:nvPr>
        </p:nvSpPr>
        <p:spPr>
          <a:xfrm>
            <a:off x="301625" y="1676400"/>
            <a:ext cx="8540750" cy="433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312" lvl="0" marL="3413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Нами опрошено 140 человек. </a:t>
            </a:r>
            <a:endParaRPr/>
          </a:p>
          <a:p>
            <a:pPr indent="-341312" lvl="0" marL="341312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-Пробовал ли ты спиртные напитки. Если пробовал, то какие?</a:t>
            </a:r>
            <a:endParaRPr/>
          </a:p>
          <a:p>
            <a:pPr indent="-341312" lvl="0" marL="341312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-Где и с какой целью?</a:t>
            </a:r>
            <a:endParaRPr/>
          </a:p>
          <a:p>
            <a:pPr indent="-341312" lvl="0" marL="341312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-Какие ты сохранил впечатления?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3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900"/>
              <a:buFont typeface="Arial"/>
              <a:buNone/>
            </a:pP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Процент употребления алкоголя школьниками</a:t>
            </a:r>
            <a:endParaRPr/>
          </a:p>
        </p:txBody>
      </p:sp>
      <p:grpSp>
        <p:nvGrpSpPr>
          <p:cNvPr id="439" name="Google Shape;439;p13"/>
          <p:cNvGrpSpPr/>
          <p:nvPr/>
        </p:nvGrpSpPr>
        <p:grpSpPr>
          <a:xfrm>
            <a:off x="406400" y="1549400"/>
            <a:ext cx="7721599" cy="4902199"/>
            <a:chOff x="256" y="976"/>
            <a:chExt cx="4864" cy="3088"/>
          </a:xfrm>
        </p:grpSpPr>
        <p:graphicFrame>
          <p:nvGraphicFramePr>
            <p:cNvPr id="440" name="Google Shape;440;p13"/>
            <p:cNvGraphicFramePr/>
            <p:nvPr/>
          </p:nvGraphicFramePr>
          <p:xfrm>
            <a:off x="256" y="976"/>
            <a:ext cx="4864" cy="3088"/>
          </p:xfrm>
          <a:graphic>
            <a:graphicData uri="http://schemas.openxmlformats.org/presentationml/2006/ole">
              <mc:AlternateContent>
                <mc:Choice Requires="v">
                  <p:oleObj r:id="rId4" imgH="3088" imgW="4864" spid="_x0000_s1">
                    <p:embed/>
                  </p:oleObj>
                </mc:Choice>
                <mc:Fallback>
                  <p:oleObj r:id="rId5" imgH="3088" imgW="4864">
                    <p:embed/>
                    <p:pic>
                      <p:nvPicPr>
                        <p:cNvPr id="440" name="Google Shape;440;p13"/>
                        <p:cNvPicPr preferRelativeResize="0"/>
                        <p:nvPr/>
                      </p:nvPicPr>
                      <p:blipFill rotWithShape="1">
                        <a:blip r:embed="rId6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256" y="976"/>
                          <a:ext cx="4864" cy="3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1" name="Google Shape;441;p13"/>
            <p:cNvSpPr txBox="1"/>
            <p:nvPr/>
          </p:nvSpPr>
          <p:spPr>
            <a:xfrm>
              <a:off x="256" y="976"/>
              <a:ext cx="4864" cy="30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2" name="Google Shape;442;p13"/>
          <p:cNvSpPr txBox="1"/>
          <p:nvPr/>
        </p:nvSpPr>
        <p:spPr>
          <a:xfrm>
            <a:off x="2033587" y="3913187"/>
            <a:ext cx="795337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4"/>
              </a:buClr>
              <a:buSzPts val="2800"/>
              <a:buFont typeface="Calibri"/>
              <a:buNone/>
            </a:pPr>
            <a:r>
              <a:rPr b="0" i="0" lang="en-US" sz="2800" u="none">
                <a:solidFill>
                  <a:srgbClr val="0000A4"/>
                </a:solidFill>
                <a:latin typeface="Calibri"/>
                <a:ea typeface="Calibri"/>
                <a:cs typeface="Calibri"/>
                <a:sym typeface="Calibri"/>
              </a:rPr>
              <a:t>70%</a:t>
            </a:r>
            <a:endParaRPr/>
          </a:p>
        </p:txBody>
      </p:sp>
      <p:sp>
        <p:nvSpPr>
          <p:cNvPr id="443" name="Google Shape;443;p13"/>
          <p:cNvSpPr txBox="1"/>
          <p:nvPr/>
        </p:nvSpPr>
        <p:spPr>
          <a:xfrm>
            <a:off x="4338637" y="2689225"/>
            <a:ext cx="795337" cy="5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A4"/>
              </a:buClr>
              <a:buSzPts val="2800"/>
              <a:buFont typeface="Calibri"/>
              <a:buNone/>
            </a:pPr>
            <a:r>
              <a:rPr b="0" i="0" lang="en-US" sz="2800" u="none">
                <a:solidFill>
                  <a:srgbClr val="0000A4"/>
                </a:solidFill>
                <a:latin typeface="Calibri"/>
                <a:ea typeface="Calibri"/>
                <a:cs typeface="Calibri"/>
                <a:sym typeface="Calibri"/>
              </a:rPr>
              <a:t>30%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4"/>
          <p:cNvSpPr txBox="1"/>
          <p:nvPr>
            <p:ph type="title"/>
          </p:nvPr>
        </p:nvSpPr>
        <p:spPr>
          <a:xfrm>
            <a:off x="301625" y="227012"/>
            <a:ext cx="8510587" cy="1331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b="0" i="1" lang="en-US" sz="5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Ответственность</a:t>
            </a:r>
            <a:endParaRPr/>
          </a:p>
        </p:txBody>
      </p:sp>
      <p:sp>
        <p:nvSpPr>
          <p:cNvPr id="449" name="Google Shape;449;p14"/>
          <p:cNvSpPr txBox="1"/>
          <p:nvPr>
            <p:ph idx="1" type="body"/>
          </p:nvPr>
        </p:nvSpPr>
        <p:spPr>
          <a:xfrm>
            <a:off x="301625" y="1676400"/>
            <a:ext cx="8540750" cy="433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312" lvl="0" marL="34131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005C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Употребление спиртных напитков (от 12% содержания спирта) в общественных местах является административным правонарушением, которое наказывается штрафом</a:t>
            </a:r>
            <a:endParaRPr/>
          </a:p>
          <a:p>
            <a:pPr indent="-341312" lvl="0" marL="341312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Пиво запрещено пить в общественном транспорте, на стадионах и в некоторых других местах (статья 20.20)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5"/>
          <p:cNvSpPr txBox="1"/>
          <p:nvPr>
            <p:ph type="title"/>
          </p:nvPr>
        </p:nvSpPr>
        <p:spPr>
          <a:xfrm>
            <a:off x="301625" y="227012"/>
            <a:ext cx="8510587" cy="1331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b="0" i="1" lang="en-US" sz="5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Ответственность</a:t>
            </a:r>
            <a:endParaRPr/>
          </a:p>
        </p:txBody>
      </p:sp>
      <p:sp>
        <p:nvSpPr>
          <p:cNvPr id="455" name="Google Shape;455;p15"/>
          <p:cNvSpPr txBox="1"/>
          <p:nvPr>
            <p:ph idx="1" type="body"/>
          </p:nvPr>
        </p:nvSpPr>
        <p:spPr>
          <a:xfrm>
            <a:off x="301625" y="1676400"/>
            <a:ext cx="8540750" cy="433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005C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Употребление спиртных напитков лицам до 16 лет в общественных местах также является административным  правонарушением (статья 20.22)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1960"/>
              <a:buFont typeface="Noto Sans Symbols"/>
              <a:buChar char="■"/>
            </a:pPr>
            <a:r>
              <a:rPr b="0" i="0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Наказывается также вовлечение несовершеннолетнего в систематическое употребление спиртных напитков (статья 151 УК РФ)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6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4400"/>
              <a:buFont typeface="Arial"/>
              <a:buNone/>
            </a:pPr>
            <a:r>
              <a:rPr b="0" i="1" lang="en-US" sz="4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Пути решения</a:t>
            </a:r>
            <a:endParaRPr/>
          </a:p>
        </p:txBody>
      </p:sp>
      <p:sp>
        <p:nvSpPr>
          <p:cNvPr id="461" name="Google Shape;461;p16"/>
          <p:cNvSpPr txBox="1"/>
          <p:nvPr/>
        </p:nvSpPr>
        <p:spPr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4000"/>
              <a:buFont typeface="Noto Sans Symbols"/>
              <a:buChar char="▪"/>
            </a:pPr>
            <a:r>
              <a:rPr b="0" i="1" lang="en-US" sz="4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Предоставление подросткам множество интересных занятий (кружки, спорт)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CC00"/>
              </a:buClr>
              <a:buSzPts val="4000"/>
              <a:buFont typeface="Noto Sans Symbols"/>
              <a:buChar char="▪"/>
            </a:pPr>
            <a:r>
              <a:rPr b="0" i="1" lang="en-US" sz="4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Запрет на рекламу алкогольной продукции источниками информации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4400"/>
              <a:buFont typeface="Arial"/>
              <a:buNone/>
            </a:pPr>
            <a:r>
              <a:rPr b="0" i="1" lang="en-US" sz="4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endParaRPr/>
          </a:p>
        </p:txBody>
      </p:sp>
      <p:sp>
        <p:nvSpPr>
          <p:cNvPr id="355" name="Google Shape;355;p2"/>
          <p:cNvSpPr txBox="1"/>
          <p:nvPr/>
        </p:nvSpPr>
        <p:spPr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3200"/>
              <a:buFont typeface="Noto Sans Symbols"/>
              <a:buChar char="▪"/>
            </a:pPr>
            <a:r>
              <a:rPr b="0" i="1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Раскрыть разрушающее действие алкоголя на организм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CC00"/>
              </a:buClr>
              <a:buSzPts val="3200"/>
              <a:buFont typeface="Noto Sans Symbols"/>
              <a:buChar char="▪"/>
            </a:pPr>
            <a:r>
              <a:rPr b="0" i="1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Убедить подростков в том,что алкоголь наносит  вред организму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CC00"/>
              </a:buClr>
              <a:buSzPts val="3200"/>
              <a:buFont typeface="Noto Sans Symbols"/>
              <a:buChar char="▪"/>
            </a:pPr>
            <a:r>
              <a:rPr b="0" i="1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Проанализировать историю борьбы общества с алкоголизмом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CC00"/>
              </a:buClr>
              <a:buSzPts val="3200"/>
              <a:buFont typeface="Noto Sans Symbols"/>
              <a:buChar char="▪"/>
            </a:pPr>
            <a:r>
              <a:rPr b="0" i="1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Определить правовую ответственность граждан за правонарушения в нетрезвом состоянии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"/>
          <p:cNvSpPr txBox="1"/>
          <p:nvPr>
            <p:ph type="title"/>
          </p:nvPr>
        </p:nvSpPr>
        <p:spPr>
          <a:xfrm>
            <a:off x="301625" y="174625"/>
            <a:ext cx="8510587" cy="1438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0" i="0" lang="en-US" sz="4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Мысли мудрых</a:t>
            </a:r>
            <a:endParaRPr/>
          </a:p>
        </p:txBody>
      </p:sp>
      <p:sp>
        <p:nvSpPr>
          <p:cNvPr id="361" name="Google Shape;361;p3"/>
          <p:cNvSpPr txBox="1"/>
          <p:nvPr>
            <p:ph idx="1" type="body"/>
          </p:nvPr>
        </p:nvSpPr>
        <p:spPr>
          <a:xfrm>
            <a:off x="301625" y="1676400"/>
            <a:ext cx="8540750" cy="4333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 Если хочешь. Чтобы твой мозг превратился в кладбище мертвых клеток, а печень в булыжник- тогда пей!»,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4005C"/>
              </a:buClr>
              <a:buSzPts val="2240"/>
              <a:buFont typeface="Noto Sans Symbols"/>
              <a:buChar char="■"/>
            </a:pPr>
            <a:r>
              <a:rPr b="0" i="0" lang="en-US" sz="32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«О вино! Ты прочнее веревки любой- а разум пьющего крепко окутан тобой!»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"/>
          <p:cNvSpPr txBox="1"/>
          <p:nvPr>
            <p:ph type="title"/>
          </p:nvPr>
        </p:nvSpPr>
        <p:spPr>
          <a:xfrm>
            <a:off x="301625" y="174625"/>
            <a:ext cx="8509000" cy="1433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b="0" i="1" lang="en-US" sz="4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История алкоголя.</a:t>
            </a:r>
            <a:endParaRPr/>
          </a:p>
        </p:txBody>
      </p:sp>
      <p:sp>
        <p:nvSpPr>
          <p:cNvPr id="367" name="Google Shape;367;p4"/>
          <p:cNvSpPr txBox="1"/>
          <p:nvPr>
            <p:ph idx="1" type="body"/>
          </p:nvPr>
        </p:nvSpPr>
        <p:spPr>
          <a:xfrm>
            <a:off x="301625" y="1676400"/>
            <a:ext cx="8539162" cy="4421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 Древней Индии за пьянство поили кипятком, расплавленным серебром, свинцом.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 Древнем Риме разрешалось безнаказанно убивать жен, злоупотреблявшего спиртными напитками.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Магомед предписывал нарушившим закон 40 палочных ударов.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Наши предки познакомились с греческими виноградными винами давно- в 907 году при князе Олеге.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Водка стала известна в России позже, в 1398 году.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Первоначально горячее вино и хмельные напитки продавались на Руси свободно, но поскольку излишнее употребление их оказалось причиной бедности и разорения многих семейств…</a:t>
            </a:r>
            <a:endParaRPr/>
          </a:p>
          <a:p>
            <a:pPr indent="-342900" lvl="0" marL="3429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4400"/>
              <a:buFont typeface="Arial"/>
              <a:buNone/>
            </a:pPr>
            <a:r>
              <a:rPr b="0" i="1" lang="en-US" sz="44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Что же такое алкоголь?</a:t>
            </a:r>
            <a:endParaRPr/>
          </a:p>
        </p:txBody>
      </p:sp>
      <p:sp>
        <p:nvSpPr>
          <p:cNvPr id="373" name="Google Shape;373;p5"/>
          <p:cNvSpPr txBox="1"/>
          <p:nvPr/>
        </p:nvSpPr>
        <p:spPr>
          <a:xfrm>
            <a:off x="250825" y="1773237"/>
            <a:ext cx="8540750" cy="4422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b="0" i="1" lang="en-US" sz="4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Алкоголь</a:t>
            </a:r>
            <a:endParaRPr/>
          </a:p>
        </p:txBody>
      </p:sp>
      <p:sp>
        <p:nvSpPr>
          <p:cNvPr id="374" name="Google Shape;374;p5"/>
          <p:cNvSpPr/>
          <p:nvPr/>
        </p:nvSpPr>
        <p:spPr>
          <a:xfrm>
            <a:off x="250825" y="2205037"/>
            <a:ext cx="2089150" cy="1874837"/>
          </a:xfrm>
          <a:prstGeom prst="roundRect">
            <a:avLst>
              <a:gd fmla="val 16667" name="adj"/>
            </a:avLst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Этиловый или винный спирт</a:t>
            </a:r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1692275" y="4076700"/>
            <a:ext cx="2303462" cy="1800225"/>
          </a:xfrm>
          <a:prstGeom prst="roundRect">
            <a:avLst>
              <a:gd fmla="val 16667" name="adj"/>
            </a:avLst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Бесцветная жидкость жгучего вкуса с характерным острым запахом</a:t>
            </a:r>
            <a:endParaRPr/>
          </a:p>
        </p:txBody>
      </p:sp>
      <p:sp>
        <p:nvSpPr>
          <p:cNvPr id="376" name="Google Shape;376;p5"/>
          <p:cNvSpPr/>
          <p:nvPr/>
        </p:nvSpPr>
        <p:spPr>
          <a:xfrm>
            <a:off x="4356100" y="4076700"/>
            <a:ext cx="2089150" cy="1873250"/>
          </a:xfrm>
          <a:prstGeom prst="roundRect">
            <a:avLst>
              <a:gd fmla="val 16667" name="adj"/>
            </a:avLst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Наркотическое вещество</a:t>
            </a:r>
            <a:endParaRPr/>
          </a:p>
        </p:txBody>
      </p:sp>
      <p:sp>
        <p:nvSpPr>
          <p:cNvPr id="377" name="Google Shape;377;p5"/>
          <p:cNvSpPr/>
          <p:nvPr/>
        </p:nvSpPr>
        <p:spPr>
          <a:xfrm>
            <a:off x="6088062" y="2565400"/>
            <a:ext cx="2371725" cy="1582737"/>
          </a:xfrm>
          <a:prstGeom prst="roundRect">
            <a:avLst>
              <a:gd fmla="val 16667" name="adj"/>
            </a:avLst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Результат  спиртового брожения хлебных злаков и картофеля</a:t>
            </a:r>
            <a:endParaRPr/>
          </a:p>
        </p:txBody>
      </p:sp>
      <p:cxnSp>
        <p:nvCxnSpPr>
          <p:cNvPr id="378" name="Google Shape;378;p5"/>
          <p:cNvCxnSpPr/>
          <p:nvPr/>
        </p:nvCxnSpPr>
        <p:spPr>
          <a:xfrm flipH="1">
            <a:off x="3063875" y="2349500"/>
            <a:ext cx="719137" cy="1800225"/>
          </a:xfrm>
          <a:prstGeom prst="straightConnector1">
            <a:avLst/>
          </a:prstGeom>
          <a:noFill/>
          <a:ln cap="flat" cmpd="sng" w="47500">
            <a:solidFill>
              <a:srgbClr val="A6A278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379" name="Google Shape;379;p5"/>
          <p:cNvCxnSpPr/>
          <p:nvPr/>
        </p:nvCxnSpPr>
        <p:spPr>
          <a:xfrm>
            <a:off x="4859337" y="2349500"/>
            <a:ext cx="504825" cy="1800225"/>
          </a:xfrm>
          <a:prstGeom prst="straightConnector1">
            <a:avLst/>
          </a:prstGeom>
          <a:noFill/>
          <a:ln cap="flat" cmpd="sng" w="41400">
            <a:solidFill>
              <a:srgbClr val="A6A278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380" name="Google Shape;380;p5"/>
          <p:cNvCxnSpPr/>
          <p:nvPr/>
        </p:nvCxnSpPr>
        <p:spPr>
          <a:xfrm flipH="1">
            <a:off x="2195512" y="2133600"/>
            <a:ext cx="1081087" cy="358775"/>
          </a:xfrm>
          <a:prstGeom prst="straightConnector1">
            <a:avLst/>
          </a:prstGeom>
          <a:noFill/>
          <a:ln cap="flat" cmpd="sng" w="41400">
            <a:solidFill>
              <a:srgbClr val="A6A278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381" name="Google Shape;381;p5"/>
          <p:cNvCxnSpPr/>
          <p:nvPr/>
        </p:nvCxnSpPr>
        <p:spPr>
          <a:xfrm>
            <a:off x="5472112" y="2133600"/>
            <a:ext cx="1189037" cy="358775"/>
          </a:xfrm>
          <a:prstGeom prst="straightConnector1">
            <a:avLst/>
          </a:prstGeom>
          <a:noFill/>
          <a:ln cap="flat" cmpd="sng" w="41400">
            <a:solidFill>
              <a:srgbClr val="A6A278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"/>
          <p:cNvSpPr txBox="1"/>
          <p:nvPr/>
        </p:nvSpPr>
        <p:spPr>
          <a:xfrm>
            <a:off x="323850" y="-311150"/>
            <a:ext cx="8510587" cy="2468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900"/>
              <a:buFont typeface="Arial"/>
              <a:buNone/>
            </a:pPr>
            <a:b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Почему подросток начинает пить 	алкоголь?</a:t>
            </a:r>
            <a:b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387" name="Google Shape;387;p6"/>
          <p:cNvSpPr txBox="1"/>
          <p:nvPr/>
        </p:nvSpPr>
        <p:spPr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1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До 11 лет - 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любопытство.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1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12-13 лет - 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традиционные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поводы: “праздник”, “семейное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торжество”, “гости”.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1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14-15 лет - 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такие</a:t>
            </a:r>
            <a:r>
              <a:rPr b="1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поводы, как “неудобно было отстать от ребят”, “друзья уговорили”, “за компанию</a:t>
            </a:r>
            <a:r>
              <a:rPr b="0" i="0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1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16-17 лет-</a:t>
            </a: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стремление избавиться от скуки.</a:t>
            </a:r>
            <a:endParaRPr/>
          </a:p>
        </p:txBody>
      </p:sp>
      <p:pic>
        <p:nvPicPr>
          <p:cNvPr id="388" name="Google Shape;38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9700" y="765175"/>
            <a:ext cx="4095750" cy="3106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"/>
          <p:cNvSpPr txBox="1"/>
          <p:nvPr/>
        </p:nvSpPr>
        <p:spPr>
          <a:xfrm>
            <a:off x="323850" y="-14287"/>
            <a:ext cx="8510587" cy="18748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900"/>
              <a:buFont typeface="Arial"/>
              <a:buNone/>
            </a:pP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	          Причины и факторы риска употребления</a:t>
            </a:r>
            <a:b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 алкоголя </a:t>
            </a:r>
            <a:endParaRPr/>
          </a:p>
        </p:txBody>
      </p:sp>
      <p:sp>
        <p:nvSpPr>
          <p:cNvPr id="394" name="Google Shape;394;p7"/>
          <p:cNvSpPr txBox="1"/>
          <p:nvPr/>
        </p:nvSpPr>
        <p:spPr>
          <a:xfrm>
            <a:off x="301625" y="1676400"/>
            <a:ext cx="8540750" cy="6080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0" i="1" sz="2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Плохой контроль родителей, родители не общаются со своими детьми, конфликты в семье.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Появление эмоциональных проблем, нестабильность в чем-либо и др. Девочки чаще начинают пить, если у них пьющие матери.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CC00"/>
              </a:buClr>
              <a:buSzPts val="2800"/>
              <a:buFont typeface="Noto Sans Symbols"/>
              <a:buChar char="▪"/>
            </a:pPr>
            <a:r>
              <a:rPr b="0" i="1" lang="en-US" sz="2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Подростки в возрасте от 16 до 18 лет, если нормально общаются со своими родителями, менее склонны к употреблению или алкоголя. </a:t>
            </a:r>
            <a:endParaRPr/>
          </a:p>
          <a:p>
            <a:pPr indent="-341312" lvl="0" marL="341312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0" i="1" sz="2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7" y="188912"/>
            <a:ext cx="2755900" cy="204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8"/>
          <p:cNvSpPr txBox="1"/>
          <p:nvPr/>
        </p:nvSpPr>
        <p:spPr>
          <a:xfrm>
            <a:off x="301625" y="228600"/>
            <a:ext cx="8510587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E7FF"/>
              </a:buClr>
              <a:buSzPts val="3900"/>
              <a:buFont typeface="Arial"/>
              <a:buNone/>
            </a:pPr>
            <a:r>
              <a:rPr b="0" i="1" lang="en-US" sz="3900" u="none">
                <a:solidFill>
                  <a:srgbClr val="B7E7FF"/>
                </a:solidFill>
                <a:latin typeface="Arial"/>
                <a:ea typeface="Arial"/>
                <a:cs typeface="Arial"/>
                <a:sym typeface="Arial"/>
              </a:rPr>
              <a:t>Симптомы злоупотребления алкоголем у подростков </a:t>
            </a:r>
            <a:endParaRPr/>
          </a:p>
        </p:txBody>
      </p:sp>
      <p:sp>
        <p:nvSpPr>
          <p:cNvPr id="401" name="Google Shape;401;p8"/>
          <p:cNvSpPr txBox="1"/>
          <p:nvPr/>
        </p:nvSpPr>
        <p:spPr>
          <a:xfrm>
            <a:off x="323850" y="0"/>
            <a:ext cx="8540750" cy="61229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8"/>
          <p:cNvSpPr/>
          <p:nvPr/>
        </p:nvSpPr>
        <p:spPr>
          <a:xfrm>
            <a:off x="827087" y="2276475"/>
            <a:ext cx="2305050" cy="1296987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Ложь родителям и другим людям</a:t>
            </a:r>
            <a:endParaRPr/>
          </a:p>
        </p:txBody>
      </p:sp>
      <p:sp>
        <p:nvSpPr>
          <p:cNvPr id="403" name="Google Shape;403;p8"/>
          <p:cNvSpPr/>
          <p:nvPr/>
        </p:nvSpPr>
        <p:spPr>
          <a:xfrm>
            <a:off x="2339975" y="4238625"/>
            <a:ext cx="2303462" cy="1295400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Запах алкоголя</a:t>
            </a:r>
            <a:endParaRPr/>
          </a:p>
        </p:txBody>
      </p:sp>
      <p:sp>
        <p:nvSpPr>
          <p:cNvPr id="404" name="Google Shape;404;p8"/>
          <p:cNvSpPr/>
          <p:nvPr/>
        </p:nvSpPr>
        <p:spPr>
          <a:xfrm>
            <a:off x="3995737" y="2968625"/>
            <a:ext cx="2305050" cy="1295400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Применения насилия по отношению к другим</a:t>
            </a:r>
            <a:endParaRPr/>
          </a:p>
        </p:txBody>
      </p:sp>
      <p:sp>
        <p:nvSpPr>
          <p:cNvPr id="405" name="Google Shape;405;p8"/>
          <p:cNvSpPr/>
          <p:nvPr/>
        </p:nvSpPr>
        <p:spPr>
          <a:xfrm>
            <a:off x="5364162" y="4886325"/>
            <a:ext cx="2303462" cy="1296987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Частые перемены настроения</a:t>
            </a:r>
            <a:endParaRPr/>
          </a:p>
        </p:txBody>
      </p:sp>
      <p:sp>
        <p:nvSpPr>
          <p:cNvPr id="406" name="Google Shape;406;p8"/>
          <p:cNvSpPr/>
          <p:nvPr/>
        </p:nvSpPr>
        <p:spPr>
          <a:xfrm>
            <a:off x="5724525" y="1789112"/>
            <a:ext cx="2303462" cy="1295400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Частные конфликты</a:t>
            </a:r>
            <a:endParaRPr/>
          </a:p>
        </p:txBody>
      </p:sp>
      <p:sp>
        <p:nvSpPr>
          <p:cNvPr id="407" name="Google Shape;407;p8"/>
          <p:cNvSpPr/>
          <p:nvPr/>
        </p:nvSpPr>
        <p:spPr>
          <a:xfrm>
            <a:off x="323850" y="5224462"/>
            <a:ext cx="2303462" cy="1350962"/>
          </a:xfrm>
          <a:prstGeom prst="ellipse">
            <a:avLst/>
          </a:prstGeom>
          <a:solidFill>
            <a:srgbClr val="0099CC"/>
          </a:solidFill>
          <a:ln cap="flat" cmpd="sng" w="25550">
            <a:solidFill>
              <a:srgbClr val="7B78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b="1" i="1" lang="en-US" sz="18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Склонность к совершению краж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"/>
          <p:cNvSpPr txBox="1"/>
          <p:nvPr>
            <p:ph idx="1" type="body"/>
          </p:nvPr>
        </p:nvSpPr>
        <p:spPr>
          <a:xfrm>
            <a:off x="457200" y="304800"/>
            <a:ext cx="8229600" cy="6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-US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b="1" i="0" lang="en-US" sz="1800" u="none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АЛКОГОЛЬ ИЗ ЖЕЛУДКА ПОПАДАЕТ </a:t>
            </a:r>
            <a:r>
              <a:rPr b="1" i="0" lang="en-US" sz="1800" u="none">
                <a:solidFill>
                  <a:srgbClr val="CC0099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КРОВЬ</a:t>
            </a:r>
            <a:r>
              <a:rPr b="1" i="0" lang="en-US" sz="1800" u="none">
                <a:solidFill>
                  <a:srgbClr val="FF33C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indent="-342900" lvl="0" marL="34290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b="1" i="0" lang="en-US" sz="1800" u="none">
                <a:solidFill>
                  <a:srgbClr val="CC0099"/>
                </a:solidFill>
                <a:latin typeface="Comic Sans MS"/>
                <a:ea typeface="Comic Sans MS"/>
                <a:cs typeface="Comic Sans MS"/>
                <a:sym typeface="Comic Sans MS"/>
              </a:rPr>
              <a:t>ЧЕРЕЗ 2 МИНУТЫ</a:t>
            </a:r>
            <a:r>
              <a:rPr b="1" i="0" lang="en-US" sz="1800" u="none">
                <a:solidFill>
                  <a:srgbClr val="FF33CC"/>
                </a:solidFill>
                <a:latin typeface="Comic Sans MS"/>
                <a:ea typeface="Comic Sans MS"/>
                <a:cs typeface="Comic Sans MS"/>
                <a:sym typeface="Comic Sans MS"/>
              </a:rPr>
              <a:t> ПОСЛЕ УПОТРЕБЛЕНИЯ.</a:t>
            </a:r>
            <a:endParaRPr/>
          </a:p>
          <a:p>
            <a:pPr indent="-342900" lvl="0" marL="34290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</a:pPr>
            <a:r>
              <a:rPr b="0" i="0" lang="en-US" sz="1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</a:t>
            </a:r>
            <a:endParaRPr/>
          </a:p>
        </p:txBody>
      </p:sp>
      <p:pic>
        <p:nvPicPr>
          <p:cNvPr id="413" name="Google Shape;4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381000"/>
            <a:ext cx="108267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9"/>
          <p:cNvSpPr txBox="1"/>
          <p:nvPr/>
        </p:nvSpPr>
        <p:spPr>
          <a:xfrm>
            <a:off x="914400" y="1524000"/>
            <a:ext cx="6934200" cy="5122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b="1" i="0" lang="en-US" sz="24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В ПЕРВУЮ ОЧЕРЕДЬ СТРАДАЮТ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b="1" i="0" lang="en-US" sz="24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КЛЕТКИ БОЛЬШИХ ПОЛУШАРИЙ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erdana"/>
              <a:buNone/>
            </a:pPr>
            <a:r>
              <a:rPr b="1" i="0" lang="en-US" sz="24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ГОЛОВНОГО МОЗГА: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t/>
            </a:r>
            <a:endParaRPr b="1" i="0" sz="24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•"/>
            </a:pPr>
            <a:r>
              <a:rPr b="1" i="0" lang="en-US" sz="18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УХУДШАЕТСЯ УСЛОВНО-РЕФЛЕКТОРНАЯ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None/>
            </a:pPr>
            <a:r>
              <a:rPr b="1" i="0" lang="en-US" sz="18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  ДЕЯТЕЛЬНОСТЬ ЧЕЛОВЕКА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1430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•"/>
            </a:pPr>
            <a:r>
              <a:rPr b="1" i="0" lang="en-US" sz="18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ЗАМЕДЛЯЕТСЯ ФОРМИРОВАНИЕ СЛОЖНЫХ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None/>
            </a:pPr>
            <a:r>
              <a:rPr b="1" i="0" lang="en-US" sz="18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 ДВИЖЕНИЙ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1430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Char char="•"/>
            </a:pPr>
            <a:r>
              <a:rPr b="1" i="0" lang="en-US" sz="18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ИЗМЕНЯЕТСЯ СООТНОШЕНИЕ ПРОЦЕССОВ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Verdana"/>
              <a:buNone/>
            </a:pPr>
            <a:r>
              <a:rPr b="1" i="0" lang="en-US" sz="1800" u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  ВОЗБУЖДЕНИЯ И ТОРМОЖЕНИЯ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15" name="Google Shape;41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8850" y="1268412"/>
            <a:ext cx="1512887" cy="1287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2011-12-06T17:01:44Z</dcterms:created>
  <dc:creator>hp</dc:creator>
</cp:coreProperties>
</file>